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9" r:id="rId3"/>
    <p:sldId id="260" r:id="rId4"/>
    <p:sldId id="261" r:id="rId5"/>
    <p:sldId id="262" r:id="rId6"/>
    <p:sldId id="263" r:id="rId7"/>
    <p:sldId id="265" r:id="rId8"/>
    <p:sldId id="291" r:id="rId9"/>
    <p:sldId id="266" r:id="rId10"/>
    <p:sldId id="267" r:id="rId11"/>
    <p:sldId id="268" r:id="rId12"/>
    <p:sldId id="269" r:id="rId13"/>
    <p:sldId id="271" r:id="rId14"/>
    <p:sldId id="270" r:id="rId15"/>
    <p:sldId id="272" r:id="rId16"/>
    <p:sldId id="273" r:id="rId17"/>
    <p:sldId id="274" r:id="rId18"/>
    <p:sldId id="276" r:id="rId19"/>
    <p:sldId id="277" r:id="rId20"/>
    <p:sldId id="278" r:id="rId21"/>
    <p:sldId id="279" r:id="rId22"/>
    <p:sldId id="280" r:id="rId23"/>
    <p:sldId id="281" r:id="rId24"/>
    <p:sldId id="282" r:id="rId25"/>
    <p:sldId id="283" r:id="rId26"/>
    <p:sldId id="284" r:id="rId27"/>
    <p:sldId id="257" r:id="rId28"/>
    <p:sldId id="258" r:id="rId29"/>
    <p:sldId id="285" r:id="rId30"/>
    <p:sldId id="286" r:id="rId31"/>
    <p:sldId id="287" r:id="rId32"/>
    <p:sldId id="288" r:id="rId33"/>
    <p:sldId id="292" r:id="rId34"/>
    <p:sldId id="290" r:id="rId35"/>
    <p:sldId id="27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88708" autoAdjust="0"/>
  </p:normalViewPr>
  <p:slideViewPr>
    <p:cSldViewPr snapToGrid="0">
      <p:cViewPr varScale="1">
        <p:scale>
          <a:sx n="74" d="100"/>
          <a:sy n="74" d="100"/>
        </p:scale>
        <p:origin x="7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D369E9-DC92-466E-B0B2-1BD6F7A264E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D9C3D90-F87D-49A6-8B90-92BA0D9D56F0}">
      <dgm:prSet/>
      <dgm:spPr/>
      <dgm:t>
        <a:bodyPr/>
        <a:lstStyle/>
        <a:p>
          <a:r>
            <a:rPr lang="en-US"/>
            <a:t>Supervised Learning</a:t>
          </a:r>
        </a:p>
      </dgm:t>
    </dgm:pt>
    <dgm:pt modelId="{E2687A75-D241-49C2-A67B-8E64F5945153}" type="parTrans" cxnId="{2AEA4912-25A8-4143-88F0-7EE937717B1D}">
      <dgm:prSet/>
      <dgm:spPr/>
      <dgm:t>
        <a:bodyPr/>
        <a:lstStyle/>
        <a:p>
          <a:endParaRPr lang="en-US"/>
        </a:p>
      </dgm:t>
    </dgm:pt>
    <dgm:pt modelId="{F6F6D772-2584-42E2-B79D-DEC1378D4347}" type="sibTrans" cxnId="{2AEA4912-25A8-4143-88F0-7EE937717B1D}">
      <dgm:prSet/>
      <dgm:spPr/>
      <dgm:t>
        <a:bodyPr/>
        <a:lstStyle/>
        <a:p>
          <a:endParaRPr lang="en-US"/>
        </a:p>
      </dgm:t>
    </dgm:pt>
    <dgm:pt modelId="{78EFD35C-B09C-4998-B518-5DDBB604A43B}">
      <dgm:prSet/>
      <dgm:spPr/>
      <dgm:t>
        <a:bodyPr/>
        <a:lstStyle/>
        <a:p>
          <a:r>
            <a:rPr lang="en-US" dirty="0"/>
            <a:t>Unsupervised Learning</a:t>
          </a:r>
        </a:p>
      </dgm:t>
    </dgm:pt>
    <dgm:pt modelId="{0AC00DF8-7DAD-42A1-B42A-BE46F0F69F84}" type="parTrans" cxnId="{DC4BD83D-E932-4CC5-A143-CD6F4CE35322}">
      <dgm:prSet/>
      <dgm:spPr/>
      <dgm:t>
        <a:bodyPr/>
        <a:lstStyle/>
        <a:p>
          <a:endParaRPr lang="en-US"/>
        </a:p>
      </dgm:t>
    </dgm:pt>
    <dgm:pt modelId="{1CDF0ADA-C433-4A3F-AFC5-10110249E2FB}" type="sibTrans" cxnId="{DC4BD83D-E932-4CC5-A143-CD6F4CE35322}">
      <dgm:prSet/>
      <dgm:spPr/>
      <dgm:t>
        <a:bodyPr/>
        <a:lstStyle/>
        <a:p>
          <a:endParaRPr lang="en-US"/>
        </a:p>
      </dgm:t>
    </dgm:pt>
    <dgm:pt modelId="{0CA2BDE7-B2D4-4686-AB8E-B96F6EE2A2EA}">
      <dgm:prSet/>
      <dgm:spPr/>
      <dgm:t>
        <a:bodyPr/>
        <a:lstStyle/>
        <a:p>
          <a:r>
            <a:rPr lang="en-US" dirty="0"/>
            <a:t>Reinforcement Learning</a:t>
          </a:r>
        </a:p>
      </dgm:t>
    </dgm:pt>
    <dgm:pt modelId="{268C413E-2CFF-4412-8BC7-63A17F50CD8C}" type="parTrans" cxnId="{F2F19FCF-EAAB-498D-A370-AED135C7F50C}">
      <dgm:prSet/>
      <dgm:spPr/>
      <dgm:t>
        <a:bodyPr/>
        <a:lstStyle/>
        <a:p>
          <a:endParaRPr lang="en-US"/>
        </a:p>
      </dgm:t>
    </dgm:pt>
    <dgm:pt modelId="{7A4DC55A-9C7B-4EF8-A6F3-C4D163F90E1D}" type="sibTrans" cxnId="{F2F19FCF-EAAB-498D-A370-AED135C7F50C}">
      <dgm:prSet/>
      <dgm:spPr/>
      <dgm:t>
        <a:bodyPr/>
        <a:lstStyle/>
        <a:p>
          <a:endParaRPr lang="en-US"/>
        </a:p>
      </dgm:t>
    </dgm:pt>
    <dgm:pt modelId="{B405870E-CC18-477F-8F29-765DC030A25E}" type="pres">
      <dgm:prSet presAssocID="{FDD369E9-DC92-466E-B0B2-1BD6F7A264EF}" presName="linear" presStyleCnt="0">
        <dgm:presLayoutVars>
          <dgm:animLvl val="lvl"/>
          <dgm:resizeHandles val="exact"/>
        </dgm:presLayoutVars>
      </dgm:prSet>
      <dgm:spPr/>
    </dgm:pt>
    <dgm:pt modelId="{8A6C984C-C54C-4458-AD5B-24590A1895D4}" type="pres">
      <dgm:prSet presAssocID="{7D9C3D90-F87D-49A6-8B90-92BA0D9D56F0}" presName="parentText" presStyleLbl="node1" presStyleIdx="0" presStyleCnt="3">
        <dgm:presLayoutVars>
          <dgm:chMax val="0"/>
          <dgm:bulletEnabled val="1"/>
        </dgm:presLayoutVars>
      </dgm:prSet>
      <dgm:spPr/>
    </dgm:pt>
    <dgm:pt modelId="{B75DA279-9579-46BE-973B-9B823DAF12C5}" type="pres">
      <dgm:prSet presAssocID="{F6F6D772-2584-42E2-B79D-DEC1378D4347}" presName="spacer" presStyleCnt="0"/>
      <dgm:spPr/>
    </dgm:pt>
    <dgm:pt modelId="{42AF9E4E-B578-4600-93EB-DFB8FEB2BF63}" type="pres">
      <dgm:prSet presAssocID="{78EFD35C-B09C-4998-B518-5DDBB604A43B}" presName="parentText" presStyleLbl="node1" presStyleIdx="1" presStyleCnt="3">
        <dgm:presLayoutVars>
          <dgm:chMax val="0"/>
          <dgm:bulletEnabled val="1"/>
        </dgm:presLayoutVars>
      </dgm:prSet>
      <dgm:spPr/>
    </dgm:pt>
    <dgm:pt modelId="{BC76E2BC-F634-4F86-9FBE-AED26E28CDA3}" type="pres">
      <dgm:prSet presAssocID="{1CDF0ADA-C433-4A3F-AFC5-10110249E2FB}" presName="spacer" presStyleCnt="0"/>
      <dgm:spPr/>
    </dgm:pt>
    <dgm:pt modelId="{A9910F02-203B-4CA1-B478-6043391DB81A}" type="pres">
      <dgm:prSet presAssocID="{0CA2BDE7-B2D4-4686-AB8E-B96F6EE2A2EA}" presName="parentText" presStyleLbl="node1" presStyleIdx="2" presStyleCnt="3">
        <dgm:presLayoutVars>
          <dgm:chMax val="0"/>
          <dgm:bulletEnabled val="1"/>
        </dgm:presLayoutVars>
      </dgm:prSet>
      <dgm:spPr/>
    </dgm:pt>
  </dgm:ptLst>
  <dgm:cxnLst>
    <dgm:cxn modelId="{2AEA4912-25A8-4143-88F0-7EE937717B1D}" srcId="{FDD369E9-DC92-466E-B0B2-1BD6F7A264EF}" destId="{7D9C3D90-F87D-49A6-8B90-92BA0D9D56F0}" srcOrd="0" destOrd="0" parTransId="{E2687A75-D241-49C2-A67B-8E64F5945153}" sibTransId="{F6F6D772-2584-42E2-B79D-DEC1378D4347}"/>
    <dgm:cxn modelId="{94D82D20-DAEB-4A3A-8270-E90AD59D3AEA}" type="presOf" srcId="{78EFD35C-B09C-4998-B518-5DDBB604A43B}" destId="{42AF9E4E-B578-4600-93EB-DFB8FEB2BF63}" srcOrd="0" destOrd="0" presId="urn:microsoft.com/office/officeart/2005/8/layout/vList2"/>
    <dgm:cxn modelId="{DC4BD83D-E932-4CC5-A143-CD6F4CE35322}" srcId="{FDD369E9-DC92-466E-B0B2-1BD6F7A264EF}" destId="{78EFD35C-B09C-4998-B518-5DDBB604A43B}" srcOrd="1" destOrd="0" parTransId="{0AC00DF8-7DAD-42A1-B42A-BE46F0F69F84}" sibTransId="{1CDF0ADA-C433-4A3F-AFC5-10110249E2FB}"/>
    <dgm:cxn modelId="{D3BC0882-61AE-4DD9-8BEE-02EA54D2827C}" type="presOf" srcId="{7D9C3D90-F87D-49A6-8B90-92BA0D9D56F0}" destId="{8A6C984C-C54C-4458-AD5B-24590A1895D4}" srcOrd="0" destOrd="0" presId="urn:microsoft.com/office/officeart/2005/8/layout/vList2"/>
    <dgm:cxn modelId="{B7B8C6C7-689E-4405-BCC8-9BA591BB6A32}" type="presOf" srcId="{FDD369E9-DC92-466E-B0B2-1BD6F7A264EF}" destId="{B405870E-CC18-477F-8F29-765DC030A25E}" srcOrd="0" destOrd="0" presId="urn:microsoft.com/office/officeart/2005/8/layout/vList2"/>
    <dgm:cxn modelId="{E6C330CE-4DD8-47C5-A74C-2E5558E7CE7D}" type="presOf" srcId="{0CA2BDE7-B2D4-4686-AB8E-B96F6EE2A2EA}" destId="{A9910F02-203B-4CA1-B478-6043391DB81A}" srcOrd="0" destOrd="0" presId="urn:microsoft.com/office/officeart/2005/8/layout/vList2"/>
    <dgm:cxn modelId="{F2F19FCF-EAAB-498D-A370-AED135C7F50C}" srcId="{FDD369E9-DC92-466E-B0B2-1BD6F7A264EF}" destId="{0CA2BDE7-B2D4-4686-AB8E-B96F6EE2A2EA}" srcOrd="2" destOrd="0" parTransId="{268C413E-2CFF-4412-8BC7-63A17F50CD8C}" sibTransId="{7A4DC55A-9C7B-4EF8-A6F3-C4D163F90E1D}"/>
    <dgm:cxn modelId="{6C20F50E-AD25-43CC-BCD7-99D035C38FE7}" type="presParOf" srcId="{B405870E-CC18-477F-8F29-765DC030A25E}" destId="{8A6C984C-C54C-4458-AD5B-24590A1895D4}" srcOrd="0" destOrd="0" presId="urn:microsoft.com/office/officeart/2005/8/layout/vList2"/>
    <dgm:cxn modelId="{22C67740-2EB3-4ABC-A6A6-137CFAEDEA10}" type="presParOf" srcId="{B405870E-CC18-477F-8F29-765DC030A25E}" destId="{B75DA279-9579-46BE-973B-9B823DAF12C5}" srcOrd="1" destOrd="0" presId="urn:microsoft.com/office/officeart/2005/8/layout/vList2"/>
    <dgm:cxn modelId="{E94FE7EB-30F7-4926-A57B-810C0CBBD644}" type="presParOf" srcId="{B405870E-CC18-477F-8F29-765DC030A25E}" destId="{42AF9E4E-B578-4600-93EB-DFB8FEB2BF63}" srcOrd="2" destOrd="0" presId="urn:microsoft.com/office/officeart/2005/8/layout/vList2"/>
    <dgm:cxn modelId="{518A76E5-803B-4BB2-9B36-BEC1669B0260}" type="presParOf" srcId="{B405870E-CC18-477F-8F29-765DC030A25E}" destId="{BC76E2BC-F634-4F86-9FBE-AED26E28CDA3}" srcOrd="3" destOrd="0" presId="urn:microsoft.com/office/officeart/2005/8/layout/vList2"/>
    <dgm:cxn modelId="{CB7DF630-C2E9-4391-BB6B-9AF393BCF3F3}" type="presParOf" srcId="{B405870E-CC18-477F-8F29-765DC030A25E}" destId="{A9910F02-203B-4CA1-B478-6043391DB81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65733A-1AC9-41DB-A11E-FB187EEE0A3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FB0CC44-0260-4110-9128-5F72F408FEC1}">
      <dgm:prSet/>
      <dgm:spPr/>
      <dgm:t>
        <a:bodyPr/>
        <a:lstStyle/>
        <a:p>
          <a:r>
            <a:rPr lang="en-US"/>
            <a:t>A deep neural network is a layered representation of data. The term "deep" refers to the presence of multiple layers.</a:t>
          </a:r>
        </a:p>
      </dgm:t>
    </dgm:pt>
    <dgm:pt modelId="{51430492-14BF-41ED-8E60-C20A08802A12}" type="parTrans" cxnId="{7B45EC98-0317-4BA9-964A-220DAAEA8D9F}">
      <dgm:prSet/>
      <dgm:spPr/>
      <dgm:t>
        <a:bodyPr/>
        <a:lstStyle/>
        <a:p>
          <a:endParaRPr lang="en-US"/>
        </a:p>
      </dgm:t>
    </dgm:pt>
    <dgm:pt modelId="{143D3FEE-69CA-4BEB-BA94-71E46BCC7342}" type="sibTrans" cxnId="{7B45EC98-0317-4BA9-964A-220DAAEA8D9F}">
      <dgm:prSet/>
      <dgm:spPr/>
      <dgm:t>
        <a:bodyPr/>
        <a:lstStyle/>
        <a:p>
          <a:endParaRPr lang="en-US"/>
        </a:p>
      </dgm:t>
    </dgm:pt>
    <dgm:pt modelId="{3A34781B-B03C-4AE9-A670-E004CD900687}">
      <dgm:prSet/>
      <dgm:spPr/>
      <dgm:t>
        <a:bodyPr/>
        <a:lstStyle/>
        <a:p>
          <a:r>
            <a:rPr lang="en-US"/>
            <a:t>It attempts to represent our data in different ways and in different dimensions by applying specific operations to transform our data at each layer.</a:t>
          </a:r>
        </a:p>
      </dgm:t>
    </dgm:pt>
    <dgm:pt modelId="{8117AC63-B4EC-4EE9-A7FD-BADADE7D414A}" type="parTrans" cxnId="{0BC92778-4354-4292-9900-9CEA6DD79E1B}">
      <dgm:prSet/>
      <dgm:spPr/>
      <dgm:t>
        <a:bodyPr/>
        <a:lstStyle/>
        <a:p>
          <a:endParaRPr lang="en-US"/>
        </a:p>
      </dgm:t>
    </dgm:pt>
    <dgm:pt modelId="{D5556F25-3BFB-485A-97B0-9078D1862FFE}" type="sibTrans" cxnId="{0BC92778-4354-4292-9900-9CEA6DD79E1B}">
      <dgm:prSet/>
      <dgm:spPr/>
      <dgm:t>
        <a:bodyPr/>
        <a:lstStyle/>
        <a:p>
          <a:endParaRPr lang="en-US"/>
        </a:p>
      </dgm:t>
    </dgm:pt>
    <dgm:pt modelId="{1329F401-A497-4FCA-A0A3-96C143EA94EF}">
      <dgm:prSet/>
      <dgm:spPr/>
      <dgm:t>
        <a:bodyPr/>
        <a:lstStyle/>
        <a:p>
          <a:r>
            <a:rPr lang="en-US"/>
            <a:t>By performing these transformations, the model can better understand our data and therefore provide a better prediction.</a:t>
          </a:r>
        </a:p>
      </dgm:t>
    </dgm:pt>
    <dgm:pt modelId="{C45DC97C-A23C-4993-8910-9E4B919CF117}" type="parTrans" cxnId="{C6EF07DE-8F56-47F4-B299-92B6BC37179D}">
      <dgm:prSet/>
      <dgm:spPr/>
      <dgm:t>
        <a:bodyPr/>
        <a:lstStyle/>
        <a:p>
          <a:endParaRPr lang="en-US"/>
        </a:p>
      </dgm:t>
    </dgm:pt>
    <dgm:pt modelId="{C024B4FF-990B-4583-9868-DDBC8428EB92}" type="sibTrans" cxnId="{C6EF07DE-8F56-47F4-B299-92B6BC37179D}">
      <dgm:prSet/>
      <dgm:spPr/>
      <dgm:t>
        <a:bodyPr/>
        <a:lstStyle/>
        <a:p>
          <a:endParaRPr lang="en-US"/>
        </a:p>
      </dgm:t>
    </dgm:pt>
    <dgm:pt modelId="{31723950-5787-4C92-8C1F-4926CB1CBA88}" type="pres">
      <dgm:prSet presAssocID="{3F65733A-1AC9-41DB-A11E-FB187EEE0A33}" presName="linear" presStyleCnt="0">
        <dgm:presLayoutVars>
          <dgm:animLvl val="lvl"/>
          <dgm:resizeHandles val="exact"/>
        </dgm:presLayoutVars>
      </dgm:prSet>
      <dgm:spPr/>
    </dgm:pt>
    <dgm:pt modelId="{613E810C-E9E3-4001-887F-B9CBBBE18388}" type="pres">
      <dgm:prSet presAssocID="{3FB0CC44-0260-4110-9128-5F72F408FEC1}" presName="parentText" presStyleLbl="node1" presStyleIdx="0" presStyleCnt="3">
        <dgm:presLayoutVars>
          <dgm:chMax val="0"/>
          <dgm:bulletEnabled val="1"/>
        </dgm:presLayoutVars>
      </dgm:prSet>
      <dgm:spPr/>
    </dgm:pt>
    <dgm:pt modelId="{F3B89B23-E2B1-44A2-919A-860317A59605}" type="pres">
      <dgm:prSet presAssocID="{143D3FEE-69CA-4BEB-BA94-71E46BCC7342}" presName="spacer" presStyleCnt="0"/>
      <dgm:spPr/>
    </dgm:pt>
    <dgm:pt modelId="{53C59D20-ED40-4E3E-9301-47EC3458D128}" type="pres">
      <dgm:prSet presAssocID="{3A34781B-B03C-4AE9-A670-E004CD900687}" presName="parentText" presStyleLbl="node1" presStyleIdx="1" presStyleCnt="3">
        <dgm:presLayoutVars>
          <dgm:chMax val="0"/>
          <dgm:bulletEnabled val="1"/>
        </dgm:presLayoutVars>
      </dgm:prSet>
      <dgm:spPr/>
    </dgm:pt>
    <dgm:pt modelId="{2C34C2FD-CDD0-4B9F-9B48-693D77E279B7}" type="pres">
      <dgm:prSet presAssocID="{D5556F25-3BFB-485A-97B0-9078D1862FFE}" presName="spacer" presStyleCnt="0"/>
      <dgm:spPr/>
    </dgm:pt>
    <dgm:pt modelId="{F5732442-9309-4DC8-AA77-4531A89C5C27}" type="pres">
      <dgm:prSet presAssocID="{1329F401-A497-4FCA-A0A3-96C143EA94EF}" presName="parentText" presStyleLbl="node1" presStyleIdx="2" presStyleCnt="3">
        <dgm:presLayoutVars>
          <dgm:chMax val="0"/>
          <dgm:bulletEnabled val="1"/>
        </dgm:presLayoutVars>
      </dgm:prSet>
      <dgm:spPr/>
    </dgm:pt>
  </dgm:ptLst>
  <dgm:cxnLst>
    <dgm:cxn modelId="{49813609-F9D8-441D-9A67-83295336EA58}" type="presOf" srcId="{1329F401-A497-4FCA-A0A3-96C143EA94EF}" destId="{F5732442-9309-4DC8-AA77-4531A89C5C27}" srcOrd="0" destOrd="0" presId="urn:microsoft.com/office/officeart/2005/8/layout/vList2"/>
    <dgm:cxn modelId="{BE68CA11-2D8B-4A4E-BDF7-217746CD0955}" type="presOf" srcId="{3F65733A-1AC9-41DB-A11E-FB187EEE0A33}" destId="{31723950-5787-4C92-8C1F-4926CB1CBA88}" srcOrd="0" destOrd="0" presId="urn:microsoft.com/office/officeart/2005/8/layout/vList2"/>
    <dgm:cxn modelId="{0BC92778-4354-4292-9900-9CEA6DD79E1B}" srcId="{3F65733A-1AC9-41DB-A11E-FB187EEE0A33}" destId="{3A34781B-B03C-4AE9-A670-E004CD900687}" srcOrd="1" destOrd="0" parTransId="{8117AC63-B4EC-4EE9-A7FD-BADADE7D414A}" sibTransId="{D5556F25-3BFB-485A-97B0-9078D1862FFE}"/>
    <dgm:cxn modelId="{A7FED187-BAC4-4539-B569-5334E48E84F7}" type="presOf" srcId="{3A34781B-B03C-4AE9-A670-E004CD900687}" destId="{53C59D20-ED40-4E3E-9301-47EC3458D128}" srcOrd="0" destOrd="0" presId="urn:microsoft.com/office/officeart/2005/8/layout/vList2"/>
    <dgm:cxn modelId="{7B45EC98-0317-4BA9-964A-220DAAEA8D9F}" srcId="{3F65733A-1AC9-41DB-A11E-FB187EEE0A33}" destId="{3FB0CC44-0260-4110-9128-5F72F408FEC1}" srcOrd="0" destOrd="0" parTransId="{51430492-14BF-41ED-8E60-C20A08802A12}" sibTransId="{143D3FEE-69CA-4BEB-BA94-71E46BCC7342}"/>
    <dgm:cxn modelId="{31335EA3-A0C3-4A63-A334-FE0253937FA3}" type="presOf" srcId="{3FB0CC44-0260-4110-9128-5F72F408FEC1}" destId="{613E810C-E9E3-4001-887F-B9CBBBE18388}" srcOrd="0" destOrd="0" presId="urn:microsoft.com/office/officeart/2005/8/layout/vList2"/>
    <dgm:cxn modelId="{C6EF07DE-8F56-47F4-B299-92B6BC37179D}" srcId="{3F65733A-1AC9-41DB-A11E-FB187EEE0A33}" destId="{1329F401-A497-4FCA-A0A3-96C143EA94EF}" srcOrd="2" destOrd="0" parTransId="{C45DC97C-A23C-4993-8910-9E4B919CF117}" sibTransId="{C024B4FF-990B-4583-9868-DDBC8428EB92}"/>
    <dgm:cxn modelId="{DB0F1FC9-D828-491E-A53A-08161AF988B5}" type="presParOf" srcId="{31723950-5787-4C92-8C1F-4926CB1CBA88}" destId="{613E810C-E9E3-4001-887F-B9CBBBE18388}" srcOrd="0" destOrd="0" presId="urn:microsoft.com/office/officeart/2005/8/layout/vList2"/>
    <dgm:cxn modelId="{07DB66D7-3A98-4E28-85BE-9D450E566113}" type="presParOf" srcId="{31723950-5787-4C92-8C1F-4926CB1CBA88}" destId="{F3B89B23-E2B1-44A2-919A-860317A59605}" srcOrd="1" destOrd="0" presId="urn:microsoft.com/office/officeart/2005/8/layout/vList2"/>
    <dgm:cxn modelId="{E7FC48B0-9810-401C-9637-916A4406B65E}" type="presParOf" srcId="{31723950-5787-4C92-8C1F-4926CB1CBA88}" destId="{53C59D20-ED40-4E3E-9301-47EC3458D128}" srcOrd="2" destOrd="0" presId="urn:microsoft.com/office/officeart/2005/8/layout/vList2"/>
    <dgm:cxn modelId="{977EB907-4DE4-4A4B-A395-602BAC829D5D}" type="presParOf" srcId="{31723950-5787-4C92-8C1F-4926CB1CBA88}" destId="{2C34C2FD-CDD0-4B9F-9B48-693D77E279B7}" srcOrd="3" destOrd="0" presId="urn:microsoft.com/office/officeart/2005/8/layout/vList2"/>
    <dgm:cxn modelId="{5EFFDA2A-759F-4024-AFF5-5FE17324B83C}" type="presParOf" srcId="{31723950-5787-4C92-8C1F-4926CB1CBA88}" destId="{F5732442-9309-4DC8-AA77-4531A89C5C2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9D60F1-81F5-4176-9F44-B4F074901DE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1C399B7-1FDD-49A1-A128-44E809BB1819}">
      <dgm:prSet/>
      <dgm:spPr/>
      <dgm:t>
        <a:bodyPr/>
        <a:lstStyle/>
        <a:p>
          <a:r>
            <a:rPr lang="en-US"/>
            <a:t>Resize</a:t>
          </a:r>
        </a:p>
      </dgm:t>
    </dgm:pt>
    <dgm:pt modelId="{F8C08672-3050-4868-B005-C11E78691DE7}" type="parTrans" cxnId="{98D5250E-8C89-48DF-B6CC-EB0FD3F9F9F9}">
      <dgm:prSet/>
      <dgm:spPr/>
      <dgm:t>
        <a:bodyPr/>
        <a:lstStyle/>
        <a:p>
          <a:endParaRPr lang="en-US"/>
        </a:p>
      </dgm:t>
    </dgm:pt>
    <dgm:pt modelId="{01D0E0D6-BB90-49B1-8D9E-B761A70B044F}" type="sibTrans" cxnId="{98D5250E-8C89-48DF-B6CC-EB0FD3F9F9F9}">
      <dgm:prSet/>
      <dgm:spPr/>
      <dgm:t>
        <a:bodyPr/>
        <a:lstStyle/>
        <a:p>
          <a:endParaRPr lang="en-US"/>
        </a:p>
      </dgm:t>
    </dgm:pt>
    <dgm:pt modelId="{84F4B7E4-88E1-4273-AB87-5C8FF661F1B8}">
      <dgm:prSet/>
      <dgm:spPr/>
      <dgm:t>
        <a:bodyPr/>
        <a:lstStyle/>
        <a:p>
          <a:r>
            <a:rPr lang="en-US"/>
            <a:t>Blur</a:t>
          </a:r>
        </a:p>
      </dgm:t>
    </dgm:pt>
    <dgm:pt modelId="{06C14E97-25B9-4E88-8995-E1571A608639}" type="parTrans" cxnId="{ED6CE49F-748D-4E12-BD11-6CBE91ABC6D9}">
      <dgm:prSet/>
      <dgm:spPr/>
      <dgm:t>
        <a:bodyPr/>
        <a:lstStyle/>
        <a:p>
          <a:endParaRPr lang="en-US"/>
        </a:p>
      </dgm:t>
    </dgm:pt>
    <dgm:pt modelId="{1B8E07C5-CDB2-4695-A529-AA6D2B09F446}" type="sibTrans" cxnId="{ED6CE49F-748D-4E12-BD11-6CBE91ABC6D9}">
      <dgm:prSet/>
      <dgm:spPr/>
      <dgm:t>
        <a:bodyPr/>
        <a:lstStyle/>
        <a:p>
          <a:endParaRPr lang="en-US"/>
        </a:p>
      </dgm:t>
    </dgm:pt>
    <dgm:pt modelId="{CCBB84E2-5749-44FF-BD47-7C23B678D2D8}">
      <dgm:prSet/>
      <dgm:spPr/>
      <dgm:t>
        <a:bodyPr/>
        <a:lstStyle/>
        <a:p>
          <a:r>
            <a:rPr lang="en-US"/>
            <a:t>Change color space</a:t>
          </a:r>
        </a:p>
      </dgm:t>
    </dgm:pt>
    <dgm:pt modelId="{662CD248-C0AE-4BFC-B559-AE1C58D420BF}" type="parTrans" cxnId="{3A615B37-ADCA-4733-BAE7-89F7D6BFD34F}">
      <dgm:prSet/>
      <dgm:spPr/>
      <dgm:t>
        <a:bodyPr/>
        <a:lstStyle/>
        <a:p>
          <a:endParaRPr lang="en-US"/>
        </a:p>
      </dgm:t>
    </dgm:pt>
    <dgm:pt modelId="{7BE6E4EA-A58A-4154-A3FA-A3707DC977B3}" type="sibTrans" cxnId="{3A615B37-ADCA-4733-BAE7-89F7D6BFD34F}">
      <dgm:prSet/>
      <dgm:spPr/>
      <dgm:t>
        <a:bodyPr/>
        <a:lstStyle/>
        <a:p>
          <a:endParaRPr lang="en-US"/>
        </a:p>
      </dgm:t>
    </dgm:pt>
    <dgm:pt modelId="{F594EF0D-4DC9-48A8-8DB0-0BF433A4DDEF}" type="pres">
      <dgm:prSet presAssocID="{F19D60F1-81F5-4176-9F44-B4F074901DEF}" presName="root" presStyleCnt="0">
        <dgm:presLayoutVars>
          <dgm:dir/>
          <dgm:resizeHandles val="exact"/>
        </dgm:presLayoutVars>
      </dgm:prSet>
      <dgm:spPr/>
    </dgm:pt>
    <dgm:pt modelId="{9115DBC5-D775-4AE6-A4DE-5EAA0CEF0AA6}" type="pres">
      <dgm:prSet presAssocID="{C1C399B7-1FDD-49A1-A128-44E809BB1819}" presName="compNode" presStyleCnt="0"/>
      <dgm:spPr/>
    </dgm:pt>
    <dgm:pt modelId="{4F726BB9-4283-481B-9678-CCF0E4F1313A}" type="pres">
      <dgm:prSet presAssocID="{C1C399B7-1FDD-49A1-A128-44E809BB1819}" presName="bgRect" presStyleLbl="bgShp" presStyleIdx="0" presStyleCnt="3"/>
      <dgm:spPr/>
    </dgm:pt>
    <dgm:pt modelId="{8553C797-7C40-47FA-BDA7-7D7F1CCCB80E}" type="pres">
      <dgm:prSet presAssocID="{C1C399B7-1FDD-49A1-A128-44E809BB18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221C9C5F-4B64-4899-87E7-4300F1960069}" type="pres">
      <dgm:prSet presAssocID="{C1C399B7-1FDD-49A1-A128-44E809BB1819}" presName="spaceRect" presStyleCnt="0"/>
      <dgm:spPr/>
    </dgm:pt>
    <dgm:pt modelId="{6BD5C1D3-BBE4-41E4-AFE0-B12923811ABC}" type="pres">
      <dgm:prSet presAssocID="{C1C399B7-1FDD-49A1-A128-44E809BB1819}" presName="parTx" presStyleLbl="revTx" presStyleIdx="0" presStyleCnt="3">
        <dgm:presLayoutVars>
          <dgm:chMax val="0"/>
          <dgm:chPref val="0"/>
        </dgm:presLayoutVars>
      </dgm:prSet>
      <dgm:spPr/>
    </dgm:pt>
    <dgm:pt modelId="{F28A05B3-E575-4E63-9D48-DD4FDB6A106F}" type="pres">
      <dgm:prSet presAssocID="{01D0E0D6-BB90-49B1-8D9E-B761A70B044F}" presName="sibTrans" presStyleCnt="0"/>
      <dgm:spPr/>
    </dgm:pt>
    <dgm:pt modelId="{B33946CE-F4AE-4633-989F-1BBF96495F6F}" type="pres">
      <dgm:prSet presAssocID="{84F4B7E4-88E1-4273-AB87-5C8FF661F1B8}" presName="compNode" presStyleCnt="0"/>
      <dgm:spPr/>
    </dgm:pt>
    <dgm:pt modelId="{E2EBEED2-8586-436C-90AF-F58DD9A1B947}" type="pres">
      <dgm:prSet presAssocID="{84F4B7E4-88E1-4273-AB87-5C8FF661F1B8}" presName="bgRect" presStyleLbl="bgShp" presStyleIdx="1" presStyleCnt="3"/>
      <dgm:spPr/>
    </dgm:pt>
    <dgm:pt modelId="{415C53AF-ED54-4DAB-A8BC-DB1BFB378EA1}" type="pres">
      <dgm:prSet presAssocID="{84F4B7E4-88E1-4273-AB87-5C8FF661F1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bow"/>
        </a:ext>
      </dgm:extLst>
    </dgm:pt>
    <dgm:pt modelId="{A4C97370-0F8E-4F32-8842-E825860B0983}" type="pres">
      <dgm:prSet presAssocID="{84F4B7E4-88E1-4273-AB87-5C8FF661F1B8}" presName="spaceRect" presStyleCnt="0"/>
      <dgm:spPr/>
    </dgm:pt>
    <dgm:pt modelId="{E760C714-A183-4E90-96B9-9C0E642ED125}" type="pres">
      <dgm:prSet presAssocID="{84F4B7E4-88E1-4273-AB87-5C8FF661F1B8}" presName="parTx" presStyleLbl="revTx" presStyleIdx="1" presStyleCnt="3">
        <dgm:presLayoutVars>
          <dgm:chMax val="0"/>
          <dgm:chPref val="0"/>
        </dgm:presLayoutVars>
      </dgm:prSet>
      <dgm:spPr/>
    </dgm:pt>
    <dgm:pt modelId="{FC82C58B-2B6C-4E23-9071-13BA94000520}" type="pres">
      <dgm:prSet presAssocID="{1B8E07C5-CDB2-4695-A529-AA6D2B09F446}" presName="sibTrans" presStyleCnt="0"/>
      <dgm:spPr/>
    </dgm:pt>
    <dgm:pt modelId="{260B9B45-E161-494E-8318-3341B1810500}" type="pres">
      <dgm:prSet presAssocID="{CCBB84E2-5749-44FF-BD47-7C23B678D2D8}" presName="compNode" presStyleCnt="0"/>
      <dgm:spPr/>
    </dgm:pt>
    <dgm:pt modelId="{A6A58005-3085-4E11-9154-22B52867518A}" type="pres">
      <dgm:prSet presAssocID="{CCBB84E2-5749-44FF-BD47-7C23B678D2D8}" presName="bgRect" presStyleLbl="bgShp" presStyleIdx="2" presStyleCnt="3"/>
      <dgm:spPr/>
    </dgm:pt>
    <dgm:pt modelId="{46CC222E-C16E-4A81-A884-3E4B827D2B7B}" type="pres">
      <dgm:prSet presAssocID="{CCBB84E2-5749-44FF-BD47-7C23B678D2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6FD099D7-DBF9-4990-A530-CCDD229EC44F}" type="pres">
      <dgm:prSet presAssocID="{CCBB84E2-5749-44FF-BD47-7C23B678D2D8}" presName="spaceRect" presStyleCnt="0"/>
      <dgm:spPr/>
    </dgm:pt>
    <dgm:pt modelId="{B0B61BCE-88D5-4A3E-8E41-ECCF8251704F}" type="pres">
      <dgm:prSet presAssocID="{CCBB84E2-5749-44FF-BD47-7C23B678D2D8}" presName="parTx" presStyleLbl="revTx" presStyleIdx="2" presStyleCnt="3">
        <dgm:presLayoutVars>
          <dgm:chMax val="0"/>
          <dgm:chPref val="0"/>
        </dgm:presLayoutVars>
      </dgm:prSet>
      <dgm:spPr/>
    </dgm:pt>
  </dgm:ptLst>
  <dgm:cxnLst>
    <dgm:cxn modelId="{3C504000-0201-41A0-8172-665A0D311153}" type="presOf" srcId="{CCBB84E2-5749-44FF-BD47-7C23B678D2D8}" destId="{B0B61BCE-88D5-4A3E-8E41-ECCF8251704F}" srcOrd="0" destOrd="0" presId="urn:microsoft.com/office/officeart/2018/2/layout/IconVerticalSolidList"/>
    <dgm:cxn modelId="{98D5250E-8C89-48DF-B6CC-EB0FD3F9F9F9}" srcId="{F19D60F1-81F5-4176-9F44-B4F074901DEF}" destId="{C1C399B7-1FDD-49A1-A128-44E809BB1819}" srcOrd="0" destOrd="0" parTransId="{F8C08672-3050-4868-B005-C11E78691DE7}" sibTransId="{01D0E0D6-BB90-49B1-8D9E-B761A70B044F}"/>
    <dgm:cxn modelId="{3A615B37-ADCA-4733-BAE7-89F7D6BFD34F}" srcId="{F19D60F1-81F5-4176-9F44-B4F074901DEF}" destId="{CCBB84E2-5749-44FF-BD47-7C23B678D2D8}" srcOrd="2" destOrd="0" parTransId="{662CD248-C0AE-4BFC-B559-AE1C58D420BF}" sibTransId="{7BE6E4EA-A58A-4154-A3FA-A3707DC977B3}"/>
    <dgm:cxn modelId="{73249953-11DD-462A-8B6C-1652EE6E0718}" type="presOf" srcId="{84F4B7E4-88E1-4273-AB87-5C8FF661F1B8}" destId="{E760C714-A183-4E90-96B9-9C0E642ED125}" srcOrd="0" destOrd="0" presId="urn:microsoft.com/office/officeart/2018/2/layout/IconVerticalSolidList"/>
    <dgm:cxn modelId="{B2749584-3408-4024-85DE-A9AF211D1A6D}" type="presOf" srcId="{C1C399B7-1FDD-49A1-A128-44E809BB1819}" destId="{6BD5C1D3-BBE4-41E4-AFE0-B12923811ABC}" srcOrd="0" destOrd="0" presId="urn:microsoft.com/office/officeart/2018/2/layout/IconVerticalSolidList"/>
    <dgm:cxn modelId="{ED6CE49F-748D-4E12-BD11-6CBE91ABC6D9}" srcId="{F19D60F1-81F5-4176-9F44-B4F074901DEF}" destId="{84F4B7E4-88E1-4273-AB87-5C8FF661F1B8}" srcOrd="1" destOrd="0" parTransId="{06C14E97-25B9-4E88-8995-E1571A608639}" sibTransId="{1B8E07C5-CDB2-4695-A529-AA6D2B09F446}"/>
    <dgm:cxn modelId="{2C5D72ED-C059-46E7-A8A4-E49B56EA3669}" type="presOf" srcId="{F19D60F1-81F5-4176-9F44-B4F074901DEF}" destId="{F594EF0D-4DC9-48A8-8DB0-0BF433A4DDEF}" srcOrd="0" destOrd="0" presId="urn:microsoft.com/office/officeart/2018/2/layout/IconVerticalSolidList"/>
    <dgm:cxn modelId="{C69D05BF-49BF-4B39-963A-D75944D8141A}" type="presParOf" srcId="{F594EF0D-4DC9-48A8-8DB0-0BF433A4DDEF}" destId="{9115DBC5-D775-4AE6-A4DE-5EAA0CEF0AA6}" srcOrd="0" destOrd="0" presId="urn:microsoft.com/office/officeart/2018/2/layout/IconVerticalSolidList"/>
    <dgm:cxn modelId="{CF781204-97E2-49FE-87AE-CE082D925C87}" type="presParOf" srcId="{9115DBC5-D775-4AE6-A4DE-5EAA0CEF0AA6}" destId="{4F726BB9-4283-481B-9678-CCF0E4F1313A}" srcOrd="0" destOrd="0" presId="urn:microsoft.com/office/officeart/2018/2/layout/IconVerticalSolidList"/>
    <dgm:cxn modelId="{00A0040D-2E8C-4315-B22F-B2B1429280B8}" type="presParOf" srcId="{9115DBC5-D775-4AE6-A4DE-5EAA0CEF0AA6}" destId="{8553C797-7C40-47FA-BDA7-7D7F1CCCB80E}" srcOrd="1" destOrd="0" presId="urn:microsoft.com/office/officeart/2018/2/layout/IconVerticalSolidList"/>
    <dgm:cxn modelId="{A3F9F093-E47E-489F-BF8A-2630877910D5}" type="presParOf" srcId="{9115DBC5-D775-4AE6-A4DE-5EAA0CEF0AA6}" destId="{221C9C5F-4B64-4899-87E7-4300F1960069}" srcOrd="2" destOrd="0" presId="urn:microsoft.com/office/officeart/2018/2/layout/IconVerticalSolidList"/>
    <dgm:cxn modelId="{BB5CA9E7-58F3-4370-929F-696AE147E9AA}" type="presParOf" srcId="{9115DBC5-D775-4AE6-A4DE-5EAA0CEF0AA6}" destId="{6BD5C1D3-BBE4-41E4-AFE0-B12923811ABC}" srcOrd="3" destOrd="0" presId="urn:microsoft.com/office/officeart/2018/2/layout/IconVerticalSolidList"/>
    <dgm:cxn modelId="{3E6D4752-5FB3-44E0-A413-483448C8F897}" type="presParOf" srcId="{F594EF0D-4DC9-48A8-8DB0-0BF433A4DDEF}" destId="{F28A05B3-E575-4E63-9D48-DD4FDB6A106F}" srcOrd="1" destOrd="0" presId="urn:microsoft.com/office/officeart/2018/2/layout/IconVerticalSolidList"/>
    <dgm:cxn modelId="{0A05EF15-7779-4356-9F93-56ACCF7150D8}" type="presParOf" srcId="{F594EF0D-4DC9-48A8-8DB0-0BF433A4DDEF}" destId="{B33946CE-F4AE-4633-989F-1BBF96495F6F}" srcOrd="2" destOrd="0" presId="urn:microsoft.com/office/officeart/2018/2/layout/IconVerticalSolidList"/>
    <dgm:cxn modelId="{DD55938F-656F-4455-9A63-2FCBBD355AE4}" type="presParOf" srcId="{B33946CE-F4AE-4633-989F-1BBF96495F6F}" destId="{E2EBEED2-8586-436C-90AF-F58DD9A1B947}" srcOrd="0" destOrd="0" presId="urn:microsoft.com/office/officeart/2018/2/layout/IconVerticalSolidList"/>
    <dgm:cxn modelId="{37C6D99A-BADB-4A3D-9965-8E6BB52A20D8}" type="presParOf" srcId="{B33946CE-F4AE-4633-989F-1BBF96495F6F}" destId="{415C53AF-ED54-4DAB-A8BC-DB1BFB378EA1}" srcOrd="1" destOrd="0" presId="urn:microsoft.com/office/officeart/2018/2/layout/IconVerticalSolidList"/>
    <dgm:cxn modelId="{BD015860-6C9D-41BE-8EC7-9E9598BA11AF}" type="presParOf" srcId="{B33946CE-F4AE-4633-989F-1BBF96495F6F}" destId="{A4C97370-0F8E-4F32-8842-E825860B0983}" srcOrd="2" destOrd="0" presId="urn:microsoft.com/office/officeart/2018/2/layout/IconVerticalSolidList"/>
    <dgm:cxn modelId="{619A909B-3524-4FF5-B871-9EBA5E081CE5}" type="presParOf" srcId="{B33946CE-F4AE-4633-989F-1BBF96495F6F}" destId="{E760C714-A183-4E90-96B9-9C0E642ED125}" srcOrd="3" destOrd="0" presId="urn:microsoft.com/office/officeart/2018/2/layout/IconVerticalSolidList"/>
    <dgm:cxn modelId="{6943CB4F-2A72-48B1-AD68-3048A1FF3455}" type="presParOf" srcId="{F594EF0D-4DC9-48A8-8DB0-0BF433A4DDEF}" destId="{FC82C58B-2B6C-4E23-9071-13BA94000520}" srcOrd="3" destOrd="0" presId="urn:microsoft.com/office/officeart/2018/2/layout/IconVerticalSolidList"/>
    <dgm:cxn modelId="{5ED86BD8-643B-4BC3-9BCA-658DF0A22620}" type="presParOf" srcId="{F594EF0D-4DC9-48A8-8DB0-0BF433A4DDEF}" destId="{260B9B45-E161-494E-8318-3341B1810500}" srcOrd="4" destOrd="0" presId="urn:microsoft.com/office/officeart/2018/2/layout/IconVerticalSolidList"/>
    <dgm:cxn modelId="{5E92BCD5-57B3-49A5-9808-BD48522744C8}" type="presParOf" srcId="{260B9B45-E161-494E-8318-3341B1810500}" destId="{A6A58005-3085-4E11-9154-22B52867518A}" srcOrd="0" destOrd="0" presId="urn:microsoft.com/office/officeart/2018/2/layout/IconVerticalSolidList"/>
    <dgm:cxn modelId="{4F6DF155-8145-4131-920E-6E8D023C79B5}" type="presParOf" srcId="{260B9B45-E161-494E-8318-3341B1810500}" destId="{46CC222E-C16E-4A81-A884-3E4B827D2B7B}" srcOrd="1" destOrd="0" presId="urn:microsoft.com/office/officeart/2018/2/layout/IconVerticalSolidList"/>
    <dgm:cxn modelId="{EE7A305A-3A3D-4F1A-A74A-17CA3EF607E1}" type="presParOf" srcId="{260B9B45-E161-494E-8318-3341B1810500}" destId="{6FD099D7-DBF9-4990-A530-CCDD229EC44F}" srcOrd="2" destOrd="0" presId="urn:microsoft.com/office/officeart/2018/2/layout/IconVerticalSolidList"/>
    <dgm:cxn modelId="{964BD736-E9F8-4216-8C6F-41501DC3611B}" type="presParOf" srcId="{260B9B45-E161-494E-8318-3341B1810500}" destId="{B0B61BCE-88D5-4A3E-8E41-ECCF825170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CB1BEE-0DD9-4F31-A9FF-E6849868DAB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5E02A85-9A7E-4C8E-940B-0EAF996EB57C}">
      <dgm:prSet/>
      <dgm:spPr/>
      <dgm:t>
        <a:bodyPr/>
        <a:lstStyle/>
        <a:p>
          <a:r>
            <a:rPr lang="en-US" dirty="0"/>
            <a:t>Edges</a:t>
          </a:r>
        </a:p>
      </dgm:t>
    </dgm:pt>
    <dgm:pt modelId="{DA57C695-7EFE-4098-A80C-BC8FB1069F8D}" type="parTrans" cxnId="{32AC47F4-7D58-46B5-89FC-13349FDC69C6}">
      <dgm:prSet/>
      <dgm:spPr/>
      <dgm:t>
        <a:bodyPr/>
        <a:lstStyle/>
        <a:p>
          <a:endParaRPr lang="en-US"/>
        </a:p>
      </dgm:t>
    </dgm:pt>
    <dgm:pt modelId="{16F8BBA6-ECE6-4D5A-9C94-F30DA0E8498C}" type="sibTrans" cxnId="{32AC47F4-7D58-46B5-89FC-13349FDC69C6}">
      <dgm:prSet/>
      <dgm:spPr/>
      <dgm:t>
        <a:bodyPr/>
        <a:lstStyle/>
        <a:p>
          <a:endParaRPr lang="en-US"/>
        </a:p>
      </dgm:t>
    </dgm:pt>
    <dgm:pt modelId="{254BC562-ED22-4237-9137-B26CBF4BA93E}">
      <dgm:prSet/>
      <dgm:spPr/>
      <dgm:t>
        <a:bodyPr/>
        <a:lstStyle/>
        <a:p>
          <a:r>
            <a:rPr lang="en-US"/>
            <a:t>Contours</a:t>
          </a:r>
        </a:p>
      </dgm:t>
    </dgm:pt>
    <dgm:pt modelId="{330E587A-04C4-4841-9ED6-3E0A5FCC632B}" type="parTrans" cxnId="{EED2B3A1-460A-40C8-9E31-2DA5C8E6FF2D}">
      <dgm:prSet/>
      <dgm:spPr/>
      <dgm:t>
        <a:bodyPr/>
        <a:lstStyle/>
        <a:p>
          <a:endParaRPr lang="en-US"/>
        </a:p>
      </dgm:t>
    </dgm:pt>
    <dgm:pt modelId="{DB02C725-663A-48C7-A170-72DDCCD78488}" type="sibTrans" cxnId="{EED2B3A1-460A-40C8-9E31-2DA5C8E6FF2D}">
      <dgm:prSet/>
      <dgm:spPr/>
      <dgm:t>
        <a:bodyPr/>
        <a:lstStyle/>
        <a:p>
          <a:endParaRPr lang="en-US"/>
        </a:p>
      </dgm:t>
    </dgm:pt>
    <dgm:pt modelId="{F96418FE-F4C9-409B-A1BA-B9BFBC6DFD80}">
      <dgm:prSet/>
      <dgm:spPr/>
      <dgm:t>
        <a:bodyPr/>
        <a:lstStyle/>
        <a:p>
          <a:r>
            <a:rPr lang="en-US"/>
            <a:t>Mask</a:t>
          </a:r>
        </a:p>
      </dgm:t>
    </dgm:pt>
    <dgm:pt modelId="{45E848D8-D6E3-4598-B506-FA9ADCFA7B27}" type="parTrans" cxnId="{093FEBEE-E93C-4E1F-AD07-E27C6011C086}">
      <dgm:prSet/>
      <dgm:spPr/>
      <dgm:t>
        <a:bodyPr/>
        <a:lstStyle/>
        <a:p>
          <a:endParaRPr lang="en-US"/>
        </a:p>
      </dgm:t>
    </dgm:pt>
    <dgm:pt modelId="{5FAE02C3-98EE-4C0A-AC3D-2AB3543977BE}" type="sibTrans" cxnId="{093FEBEE-E93C-4E1F-AD07-E27C6011C086}">
      <dgm:prSet/>
      <dgm:spPr/>
      <dgm:t>
        <a:bodyPr/>
        <a:lstStyle/>
        <a:p>
          <a:endParaRPr lang="en-US"/>
        </a:p>
      </dgm:t>
    </dgm:pt>
    <dgm:pt modelId="{4153BE95-4DAA-4205-A1AF-799AEE19E1A5}" type="pres">
      <dgm:prSet presAssocID="{45CB1BEE-0DD9-4F31-A9FF-E6849868DAB0}" presName="hierChild1" presStyleCnt="0">
        <dgm:presLayoutVars>
          <dgm:chPref val="1"/>
          <dgm:dir/>
          <dgm:animOne val="branch"/>
          <dgm:animLvl val="lvl"/>
          <dgm:resizeHandles/>
        </dgm:presLayoutVars>
      </dgm:prSet>
      <dgm:spPr/>
    </dgm:pt>
    <dgm:pt modelId="{CBFECB23-A25B-4E98-82A6-3F5195D4B790}" type="pres">
      <dgm:prSet presAssocID="{D5E02A85-9A7E-4C8E-940B-0EAF996EB57C}" presName="hierRoot1" presStyleCnt="0"/>
      <dgm:spPr/>
    </dgm:pt>
    <dgm:pt modelId="{BFC99340-FBCE-4F83-ADA4-602ED20966BD}" type="pres">
      <dgm:prSet presAssocID="{D5E02A85-9A7E-4C8E-940B-0EAF996EB57C}" presName="composite" presStyleCnt="0"/>
      <dgm:spPr/>
    </dgm:pt>
    <dgm:pt modelId="{F84F679A-25FD-44E7-8C52-D191CA100073}" type="pres">
      <dgm:prSet presAssocID="{D5E02A85-9A7E-4C8E-940B-0EAF996EB57C}" presName="background" presStyleLbl="node0" presStyleIdx="0" presStyleCnt="3"/>
      <dgm:spPr/>
    </dgm:pt>
    <dgm:pt modelId="{EC77C55F-7E0C-42F9-BA4E-18C16C6E65C5}" type="pres">
      <dgm:prSet presAssocID="{D5E02A85-9A7E-4C8E-940B-0EAF996EB57C}" presName="text" presStyleLbl="fgAcc0" presStyleIdx="0" presStyleCnt="3">
        <dgm:presLayoutVars>
          <dgm:chPref val="3"/>
        </dgm:presLayoutVars>
      </dgm:prSet>
      <dgm:spPr/>
    </dgm:pt>
    <dgm:pt modelId="{8E361265-1D9C-4C4E-B898-D5C016A4414C}" type="pres">
      <dgm:prSet presAssocID="{D5E02A85-9A7E-4C8E-940B-0EAF996EB57C}" presName="hierChild2" presStyleCnt="0"/>
      <dgm:spPr/>
    </dgm:pt>
    <dgm:pt modelId="{98E2A248-58A0-488A-86A8-E877712AE708}" type="pres">
      <dgm:prSet presAssocID="{254BC562-ED22-4237-9137-B26CBF4BA93E}" presName="hierRoot1" presStyleCnt="0"/>
      <dgm:spPr/>
    </dgm:pt>
    <dgm:pt modelId="{3457E97F-CEBB-4D7F-B3CF-9004F191BF8F}" type="pres">
      <dgm:prSet presAssocID="{254BC562-ED22-4237-9137-B26CBF4BA93E}" presName="composite" presStyleCnt="0"/>
      <dgm:spPr/>
    </dgm:pt>
    <dgm:pt modelId="{DF029B3D-7FAB-4485-90F1-C07944C427FC}" type="pres">
      <dgm:prSet presAssocID="{254BC562-ED22-4237-9137-B26CBF4BA93E}" presName="background" presStyleLbl="node0" presStyleIdx="1" presStyleCnt="3"/>
      <dgm:spPr/>
    </dgm:pt>
    <dgm:pt modelId="{BE9C832F-B78C-440D-A50B-43386709FDC8}" type="pres">
      <dgm:prSet presAssocID="{254BC562-ED22-4237-9137-B26CBF4BA93E}" presName="text" presStyleLbl="fgAcc0" presStyleIdx="1" presStyleCnt="3">
        <dgm:presLayoutVars>
          <dgm:chPref val="3"/>
        </dgm:presLayoutVars>
      </dgm:prSet>
      <dgm:spPr/>
    </dgm:pt>
    <dgm:pt modelId="{526C38E0-8645-4DAB-8CF7-FA945B53A928}" type="pres">
      <dgm:prSet presAssocID="{254BC562-ED22-4237-9137-B26CBF4BA93E}" presName="hierChild2" presStyleCnt="0"/>
      <dgm:spPr/>
    </dgm:pt>
    <dgm:pt modelId="{8F8F0921-B407-45C3-B066-CECBB9787C41}" type="pres">
      <dgm:prSet presAssocID="{F96418FE-F4C9-409B-A1BA-B9BFBC6DFD80}" presName="hierRoot1" presStyleCnt="0"/>
      <dgm:spPr/>
    </dgm:pt>
    <dgm:pt modelId="{F68C1DB2-CD15-4A1D-B304-4C538180BFD6}" type="pres">
      <dgm:prSet presAssocID="{F96418FE-F4C9-409B-A1BA-B9BFBC6DFD80}" presName="composite" presStyleCnt="0"/>
      <dgm:spPr/>
    </dgm:pt>
    <dgm:pt modelId="{48D5F819-09B2-4EEA-91CE-5C1A40520B73}" type="pres">
      <dgm:prSet presAssocID="{F96418FE-F4C9-409B-A1BA-B9BFBC6DFD80}" presName="background" presStyleLbl="node0" presStyleIdx="2" presStyleCnt="3"/>
      <dgm:spPr/>
    </dgm:pt>
    <dgm:pt modelId="{B4F3E88A-6EF6-4891-A9EC-0E4CE2B74887}" type="pres">
      <dgm:prSet presAssocID="{F96418FE-F4C9-409B-A1BA-B9BFBC6DFD80}" presName="text" presStyleLbl="fgAcc0" presStyleIdx="2" presStyleCnt="3">
        <dgm:presLayoutVars>
          <dgm:chPref val="3"/>
        </dgm:presLayoutVars>
      </dgm:prSet>
      <dgm:spPr/>
    </dgm:pt>
    <dgm:pt modelId="{9C7CE8D0-2ED5-4A73-AEB4-B30EF96FBD29}" type="pres">
      <dgm:prSet presAssocID="{F96418FE-F4C9-409B-A1BA-B9BFBC6DFD80}" presName="hierChild2" presStyleCnt="0"/>
      <dgm:spPr/>
    </dgm:pt>
  </dgm:ptLst>
  <dgm:cxnLst>
    <dgm:cxn modelId="{12CDB678-E16C-41A2-9544-E304B725F172}" type="presOf" srcId="{45CB1BEE-0DD9-4F31-A9FF-E6849868DAB0}" destId="{4153BE95-4DAA-4205-A1AF-799AEE19E1A5}" srcOrd="0" destOrd="0" presId="urn:microsoft.com/office/officeart/2005/8/layout/hierarchy1"/>
    <dgm:cxn modelId="{C4525997-AF94-44E9-AAB1-ADA7C9D87586}" type="presOf" srcId="{F96418FE-F4C9-409B-A1BA-B9BFBC6DFD80}" destId="{B4F3E88A-6EF6-4891-A9EC-0E4CE2B74887}" srcOrd="0" destOrd="0" presId="urn:microsoft.com/office/officeart/2005/8/layout/hierarchy1"/>
    <dgm:cxn modelId="{988B3599-2261-4B5B-9ED8-4605421963B7}" type="presOf" srcId="{D5E02A85-9A7E-4C8E-940B-0EAF996EB57C}" destId="{EC77C55F-7E0C-42F9-BA4E-18C16C6E65C5}" srcOrd="0" destOrd="0" presId="urn:microsoft.com/office/officeart/2005/8/layout/hierarchy1"/>
    <dgm:cxn modelId="{6FBA3C9D-797D-4DF7-A595-E61FA2F84705}" type="presOf" srcId="{254BC562-ED22-4237-9137-B26CBF4BA93E}" destId="{BE9C832F-B78C-440D-A50B-43386709FDC8}" srcOrd="0" destOrd="0" presId="urn:microsoft.com/office/officeart/2005/8/layout/hierarchy1"/>
    <dgm:cxn modelId="{EED2B3A1-460A-40C8-9E31-2DA5C8E6FF2D}" srcId="{45CB1BEE-0DD9-4F31-A9FF-E6849868DAB0}" destId="{254BC562-ED22-4237-9137-B26CBF4BA93E}" srcOrd="1" destOrd="0" parTransId="{330E587A-04C4-4841-9ED6-3E0A5FCC632B}" sibTransId="{DB02C725-663A-48C7-A170-72DDCCD78488}"/>
    <dgm:cxn modelId="{093FEBEE-E93C-4E1F-AD07-E27C6011C086}" srcId="{45CB1BEE-0DD9-4F31-A9FF-E6849868DAB0}" destId="{F96418FE-F4C9-409B-A1BA-B9BFBC6DFD80}" srcOrd="2" destOrd="0" parTransId="{45E848D8-D6E3-4598-B506-FA9ADCFA7B27}" sibTransId="{5FAE02C3-98EE-4C0A-AC3D-2AB3543977BE}"/>
    <dgm:cxn modelId="{32AC47F4-7D58-46B5-89FC-13349FDC69C6}" srcId="{45CB1BEE-0DD9-4F31-A9FF-E6849868DAB0}" destId="{D5E02A85-9A7E-4C8E-940B-0EAF996EB57C}" srcOrd="0" destOrd="0" parTransId="{DA57C695-7EFE-4098-A80C-BC8FB1069F8D}" sibTransId="{16F8BBA6-ECE6-4D5A-9C94-F30DA0E8498C}"/>
    <dgm:cxn modelId="{0D70F3AD-BF01-40F7-BE06-6F398DAB2CBA}" type="presParOf" srcId="{4153BE95-4DAA-4205-A1AF-799AEE19E1A5}" destId="{CBFECB23-A25B-4E98-82A6-3F5195D4B790}" srcOrd="0" destOrd="0" presId="urn:microsoft.com/office/officeart/2005/8/layout/hierarchy1"/>
    <dgm:cxn modelId="{61505EA1-BDDC-4AB8-B9D0-B050E6CE0878}" type="presParOf" srcId="{CBFECB23-A25B-4E98-82A6-3F5195D4B790}" destId="{BFC99340-FBCE-4F83-ADA4-602ED20966BD}" srcOrd="0" destOrd="0" presId="urn:microsoft.com/office/officeart/2005/8/layout/hierarchy1"/>
    <dgm:cxn modelId="{12C90CAA-3017-4A5B-842B-4D2C9828FA4D}" type="presParOf" srcId="{BFC99340-FBCE-4F83-ADA4-602ED20966BD}" destId="{F84F679A-25FD-44E7-8C52-D191CA100073}" srcOrd="0" destOrd="0" presId="urn:microsoft.com/office/officeart/2005/8/layout/hierarchy1"/>
    <dgm:cxn modelId="{762AF91D-0949-4E09-BA78-8BD10E358624}" type="presParOf" srcId="{BFC99340-FBCE-4F83-ADA4-602ED20966BD}" destId="{EC77C55F-7E0C-42F9-BA4E-18C16C6E65C5}" srcOrd="1" destOrd="0" presId="urn:microsoft.com/office/officeart/2005/8/layout/hierarchy1"/>
    <dgm:cxn modelId="{DC82CD1E-6B87-43DE-B90B-2D69E768533C}" type="presParOf" srcId="{CBFECB23-A25B-4E98-82A6-3F5195D4B790}" destId="{8E361265-1D9C-4C4E-B898-D5C016A4414C}" srcOrd="1" destOrd="0" presId="urn:microsoft.com/office/officeart/2005/8/layout/hierarchy1"/>
    <dgm:cxn modelId="{4063823D-27DB-439A-A827-323B84847979}" type="presParOf" srcId="{4153BE95-4DAA-4205-A1AF-799AEE19E1A5}" destId="{98E2A248-58A0-488A-86A8-E877712AE708}" srcOrd="1" destOrd="0" presId="urn:microsoft.com/office/officeart/2005/8/layout/hierarchy1"/>
    <dgm:cxn modelId="{B5A46133-EF06-419C-B26E-31CF37903BE1}" type="presParOf" srcId="{98E2A248-58A0-488A-86A8-E877712AE708}" destId="{3457E97F-CEBB-4D7F-B3CF-9004F191BF8F}" srcOrd="0" destOrd="0" presId="urn:microsoft.com/office/officeart/2005/8/layout/hierarchy1"/>
    <dgm:cxn modelId="{F04FC8CF-F86C-4CC2-94E9-D36B346C3C46}" type="presParOf" srcId="{3457E97F-CEBB-4D7F-B3CF-9004F191BF8F}" destId="{DF029B3D-7FAB-4485-90F1-C07944C427FC}" srcOrd="0" destOrd="0" presId="urn:microsoft.com/office/officeart/2005/8/layout/hierarchy1"/>
    <dgm:cxn modelId="{DE8BADEF-0EAD-4301-A475-9D7615B0A0CF}" type="presParOf" srcId="{3457E97F-CEBB-4D7F-B3CF-9004F191BF8F}" destId="{BE9C832F-B78C-440D-A50B-43386709FDC8}" srcOrd="1" destOrd="0" presId="urn:microsoft.com/office/officeart/2005/8/layout/hierarchy1"/>
    <dgm:cxn modelId="{41A7FBC8-7FFD-4959-B389-A46A4CDD8964}" type="presParOf" srcId="{98E2A248-58A0-488A-86A8-E877712AE708}" destId="{526C38E0-8645-4DAB-8CF7-FA945B53A928}" srcOrd="1" destOrd="0" presId="urn:microsoft.com/office/officeart/2005/8/layout/hierarchy1"/>
    <dgm:cxn modelId="{90736C95-1D8F-48EF-9301-4C6FC75E2141}" type="presParOf" srcId="{4153BE95-4DAA-4205-A1AF-799AEE19E1A5}" destId="{8F8F0921-B407-45C3-B066-CECBB9787C41}" srcOrd="2" destOrd="0" presId="urn:microsoft.com/office/officeart/2005/8/layout/hierarchy1"/>
    <dgm:cxn modelId="{0FECF331-167E-46FF-B52E-3E68BFDAD734}" type="presParOf" srcId="{8F8F0921-B407-45C3-B066-CECBB9787C41}" destId="{F68C1DB2-CD15-4A1D-B304-4C538180BFD6}" srcOrd="0" destOrd="0" presId="urn:microsoft.com/office/officeart/2005/8/layout/hierarchy1"/>
    <dgm:cxn modelId="{98DD7988-2D67-4E41-912A-9D3A9663DCCA}" type="presParOf" srcId="{F68C1DB2-CD15-4A1D-B304-4C538180BFD6}" destId="{48D5F819-09B2-4EEA-91CE-5C1A40520B73}" srcOrd="0" destOrd="0" presId="urn:microsoft.com/office/officeart/2005/8/layout/hierarchy1"/>
    <dgm:cxn modelId="{9BECA5C0-A4E6-4DF8-AD61-3DA27BB55984}" type="presParOf" srcId="{F68C1DB2-CD15-4A1D-B304-4C538180BFD6}" destId="{B4F3E88A-6EF6-4891-A9EC-0E4CE2B74887}" srcOrd="1" destOrd="0" presId="urn:microsoft.com/office/officeart/2005/8/layout/hierarchy1"/>
    <dgm:cxn modelId="{E5B1B09B-A69F-4B45-AF83-E2696EFFD037}" type="presParOf" srcId="{8F8F0921-B407-45C3-B066-CECBB9787C41}" destId="{9C7CE8D0-2ED5-4A73-AEB4-B30EF96FBD2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C984C-C54C-4458-AD5B-24590A1895D4}">
      <dsp:nvSpPr>
        <dsp:cNvPr id="0" name=""/>
        <dsp:cNvSpPr/>
      </dsp:nvSpPr>
      <dsp:spPr>
        <a:xfrm>
          <a:off x="0" y="828114"/>
          <a:ext cx="5641974" cy="10038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Supervised Learning</a:t>
          </a:r>
        </a:p>
      </dsp:txBody>
      <dsp:txXfrm>
        <a:off x="49004" y="877118"/>
        <a:ext cx="5543966" cy="905852"/>
      </dsp:txXfrm>
    </dsp:sp>
    <dsp:sp modelId="{42AF9E4E-B578-4600-93EB-DFB8FEB2BF63}">
      <dsp:nvSpPr>
        <dsp:cNvPr id="0" name=""/>
        <dsp:cNvSpPr/>
      </dsp:nvSpPr>
      <dsp:spPr>
        <a:xfrm>
          <a:off x="0" y="1958694"/>
          <a:ext cx="5641974" cy="1003860"/>
        </a:xfrm>
        <a:prstGeom prst="roundRec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Unsupervised Learning</a:t>
          </a:r>
        </a:p>
      </dsp:txBody>
      <dsp:txXfrm>
        <a:off x="49004" y="2007698"/>
        <a:ext cx="5543966" cy="905852"/>
      </dsp:txXfrm>
    </dsp:sp>
    <dsp:sp modelId="{A9910F02-203B-4CA1-B478-6043391DB81A}">
      <dsp:nvSpPr>
        <dsp:cNvPr id="0" name=""/>
        <dsp:cNvSpPr/>
      </dsp:nvSpPr>
      <dsp:spPr>
        <a:xfrm>
          <a:off x="0" y="3089275"/>
          <a:ext cx="5641974" cy="100386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Reinforcement Learning</a:t>
          </a:r>
        </a:p>
      </dsp:txBody>
      <dsp:txXfrm>
        <a:off x="49004" y="3138279"/>
        <a:ext cx="5543966" cy="905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E810C-E9E3-4001-887F-B9CBBBE18388}">
      <dsp:nvSpPr>
        <dsp:cNvPr id="0" name=""/>
        <dsp:cNvSpPr/>
      </dsp:nvSpPr>
      <dsp:spPr>
        <a:xfrm>
          <a:off x="0" y="12429"/>
          <a:ext cx="6586489" cy="12074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 deep neural network is a layered representation of data. The term "deep" refers to the presence of multiple layers.</a:t>
          </a:r>
        </a:p>
      </dsp:txBody>
      <dsp:txXfrm>
        <a:off x="58942" y="71371"/>
        <a:ext cx="6468605" cy="1089555"/>
      </dsp:txXfrm>
    </dsp:sp>
    <dsp:sp modelId="{53C59D20-ED40-4E3E-9301-47EC3458D128}">
      <dsp:nvSpPr>
        <dsp:cNvPr id="0" name=""/>
        <dsp:cNvSpPr/>
      </dsp:nvSpPr>
      <dsp:spPr>
        <a:xfrm>
          <a:off x="0" y="1288989"/>
          <a:ext cx="6586489" cy="12074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It attempts to represent our data in different ways and in different dimensions by applying specific operations to transform our data at each layer.</a:t>
          </a:r>
        </a:p>
      </dsp:txBody>
      <dsp:txXfrm>
        <a:off x="58942" y="1347931"/>
        <a:ext cx="6468605" cy="1089555"/>
      </dsp:txXfrm>
    </dsp:sp>
    <dsp:sp modelId="{F5732442-9309-4DC8-AA77-4531A89C5C27}">
      <dsp:nvSpPr>
        <dsp:cNvPr id="0" name=""/>
        <dsp:cNvSpPr/>
      </dsp:nvSpPr>
      <dsp:spPr>
        <a:xfrm>
          <a:off x="0" y="2565549"/>
          <a:ext cx="6586489" cy="12074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By performing these transformations, the model can better understand our data and therefore provide a better prediction.</a:t>
          </a:r>
        </a:p>
      </dsp:txBody>
      <dsp:txXfrm>
        <a:off x="58942" y="2624491"/>
        <a:ext cx="6468605" cy="1089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26BB9-4283-481B-9678-CCF0E4F1313A}">
      <dsp:nvSpPr>
        <dsp:cNvPr id="0" name=""/>
        <dsp:cNvSpPr/>
      </dsp:nvSpPr>
      <dsp:spPr>
        <a:xfrm>
          <a:off x="0" y="600"/>
          <a:ext cx="5641974" cy="14057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53C797-7C40-47FA-BDA7-7D7F1CCCB80E}">
      <dsp:nvSpPr>
        <dsp:cNvPr id="0" name=""/>
        <dsp:cNvSpPr/>
      </dsp:nvSpPr>
      <dsp:spPr>
        <a:xfrm>
          <a:off x="425232" y="316889"/>
          <a:ext cx="773150" cy="773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D5C1D3-BBE4-41E4-AFE0-B12923811ABC}">
      <dsp:nvSpPr>
        <dsp:cNvPr id="0" name=""/>
        <dsp:cNvSpPr/>
      </dsp:nvSpPr>
      <dsp:spPr>
        <a:xfrm>
          <a:off x="1623616" y="600"/>
          <a:ext cx="4018358" cy="140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3" tIns="148773" rIns="148773" bIns="148773" numCol="1" spcCol="1270" anchor="ctr" anchorCtr="0">
          <a:noAutofit/>
        </a:bodyPr>
        <a:lstStyle/>
        <a:p>
          <a:pPr marL="0" lvl="0" indent="0" algn="l" defTabSz="1111250">
            <a:lnSpc>
              <a:spcPct val="90000"/>
            </a:lnSpc>
            <a:spcBef>
              <a:spcPct val="0"/>
            </a:spcBef>
            <a:spcAft>
              <a:spcPct val="35000"/>
            </a:spcAft>
            <a:buNone/>
          </a:pPr>
          <a:r>
            <a:rPr lang="en-US" sz="2500" kern="1200"/>
            <a:t>Resize</a:t>
          </a:r>
        </a:p>
      </dsp:txBody>
      <dsp:txXfrm>
        <a:off x="1623616" y="600"/>
        <a:ext cx="4018358" cy="1405728"/>
      </dsp:txXfrm>
    </dsp:sp>
    <dsp:sp modelId="{E2EBEED2-8586-436C-90AF-F58DD9A1B947}">
      <dsp:nvSpPr>
        <dsp:cNvPr id="0" name=""/>
        <dsp:cNvSpPr/>
      </dsp:nvSpPr>
      <dsp:spPr>
        <a:xfrm>
          <a:off x="0" y="1757760"/>
          <a:ext cx="5641974" cy="14057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C53AF-ED54-4DAB-A8BC-DB1BFB378EA1}">
      <dsp:nvSpPr>
        <dsp:cNvPr id="0" name=""/>
        <dsp:cNvSpPr/>
      </dsp:nvSpPr>
      <dsp:spPr>
        <a:xfrm>
          <a:off x="425232" y="2074049"/>
          <a:ext cx="773150" cy="773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60C714-A183-4E90-96B9-9C0E642ED125}">
      <dsp:nvSpPr>
        <dsp:cNvPr id="0" name=""/>
        <dsp:cNvSpPr/>
      </dsp:nvSpPr>
      <dsp:spPr>
        <a:xfrm>
          <a:off x="1623616" y="1757760"/>
          <a:ext cx="4018358" cy="140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3" tIns="148773" rIns="148773" bIns="148773" numCol="1" spcCol="1270" anchor="ctr" anchorCtr="0">
          <a:noAutofit/>
        </a:bodyPr>
        <a:lstStyle/>
        <a:p>
          <a:pPr marL="0" lvl="0" indent="0" algn="l" defTabSz="1111250">
            <a:lnSpc>
              <a:spcPct val="90000"/>
            </a:lnSpc>
            <a:spcBef>
              <a:spcPct val="0"/>
            </a:spcBef>
            <a:spcAft>
              <a:spcPct val="35000"/>
            </a:spcAft>
            <a:buNone/>
          </a:pPr>
          <a:r>
            <a:rPr lang="en-US" sz="2500" kern="1200"/>
            <a:t>Blur</a:t>
          </a:r>
        </a:p>
      </dsp:txBody>
      <dsp:txXfrm>
        <a:off x="1623616" y="1757760"/>
        <a:ext cx="4018358" cy="1405728"/>
      </dsp:txXfrm>
    </dsp:sp>
    <dsp:sp modelId="{A6A58005-3085-4E11-9154-22B52867518A}">
      <dsp:nvSpPr>
        <dsp:cNvPr id="0" name=""/>
        <dsp:cNvSpPr/>
      </dsp:nvSpPr>
      <dsp:spPr>
        <a:xfrm>
          <a:off x="0" y="3514921"/>
          <a:ext cx="5641974" cy="14057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C222E-C16E-4A81-A884-3E4B827D2B7B}">
      <dsp:nvSpPr>
        <dsp:cNvPr id="0" name=""/>
        <dsp:cNvSpPr/>
      </dsp:nvSpPr>
      <dsp:spPr>
        <a:xfrm>
          <a:off x="425232" y="3831209"/>
          <a:ext cx="773150" cy="7731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B61BCE-88D5-4A3E-8E41-ECCF8251704F}">
      <dsp:nvSpPr>
        <dsp:cNvPr id="0" name=""/>
        <dsp:cNvSpPr/>
      </dsp:nvSpPr>
      <dsp:spPr>
        <a:xfrm>
          <a:off x="1623616" y="3514921"/>
          <a:ext cx="4018358" cy="140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3" tIns="148773" rIns="148773" bIns="148773" numCol="1" spcCol="1270" anchor="ctr" anchorCtr="0">
          <a:noAutofit/>
        </a:bodyPr>
        <a:lstStyle/>
        <a:p>
          <a:pPr marL="0" lvl="0" indent="0" algn="l" defTabSz="1111250">
            <a:lnSpc>
              <a:spcPct val="90000"/>
            </a:lnSpc>
            <a:spcBef>
              <a:spcPct val="0"/>
            </a:spcBef>
            <a:spcAft>
              <a:spcPct val="35000"/>
            </a:spcAft>
            <a:buNone/>
          </a:pPr>
          <a:r>
            <a:rPr lang="en-US" sz="2500" kern="1200"/>
            <a:t>Change color space</a:t>
          </a:r>
        </a:p>
      </dsp:txBody>
      <dsp:txXfrm>
        <a:off x="1623616" y="3514921"/>
        <a:ext cx="4018358" cy="14057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F679A-25FD-44E7-8C52-D191CA100073}">
      <dsp:nvSpPr>
        <dsp:cNvPr id="0" name=""/>
        <dsp:cNvSpPr/>
      </dsp:nvSpPr>
      <dsp:spPr>
        <a:xfrm>
          <a:off x="0" y="999088"/>
          <a:ext cx="2733823" cy="173597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77C55F-7E0C-42F9-BA4E-18C16C6E65C5}">
      <dsp:nvSpPr>
        <dsp:cNvPr id="0" name=""/>
        <dsp:cNvSpPr/>
      </dsp:nvSpPr>
      <dsp:spPr>
        <a:xfrm>
          <a:off x="303758" y="1287658"/>
          <a:ext cx="2733823" cy="173597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Edges</a:t>
          </a:r>
        </a:p>
      </dsp:txBody>
      <dsp:txXfrm>
        <a:off x="354603" y="1338503"/>
        <a:ext cx="2632133" cy="1634288"/>
      </dsp:txXfrm>
    </dsp:sp>
    <dsp:sp modelId="{DF029B3D-7FAB-4485-90F1-C07944C427FC}">
      <dsp:nvSpPr>
        <dsp:cNvPr id="0" name=""/>
        <dsp:cNvSpPr/>
      </dsp:nvSpPr>
      <dsp:spPr>
        <a:xfrm>
          <a:off x="3341340" y="999088"/>
          <a:ext cx="2733823" cy="173597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9C832F-B78C-440D-A50B-43386709FDC8}">
      <dsp:nvSpPr>
        <dsp:cNvPr id="0" name=""/>
        <dsp:cNvSpPr/>
      </dsp:nvSpPr>
      <dsp:spPr>
        <a:xfrm>
          <a:off x="3645098" y="1287658"/>
          <a:ext cx="2733823" cy="173597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Contours</a:t>
          </a:r>
        </a:p>
      </dsp:txBody>
      <dsp:txXfrm>
        <a:off x="3695943" y="1338503"/>
        <a:ext cx="2632133" cy="1634288"/>
      </dsp:txXfrm>
    </dsp:sp>
    <dsp:sp modelId="{48D5F819-09B2-4EEA-91CE-5C1A40520B73}">
      <dsp:nvSpPr>
        <dsp:cNvPr id="0" name=""/>
        <dsp:cNvSpPr/>
      </dsp:nvSpPr>
      <dsp:spPr>
        <a:xfrm>
          <a:off x="6682680" y="999088"/>
          <a:ext cx="2733823" cy="173597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F3E88A-6EF6-4891-A9EC-0E4CE2B74887}">
      <dsp:nvSpPr>
        <dsp:cNvPr id="0" name=""/>
        <dsp:cNvSpPr/>
      </dsp:nvSpPr>
      <dsp:spPr>
        <a:xfrm>
          <a:off x="6986438" y="1287658"/>
          <a:ext cx="2733823" cy="173597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Mask</a:t>
          </a:r>
        </a:p>
      </dsp:txBody>
      <dsp:txXfrm>
        <a:off x="7037283" y="1338503"/>
        <a:ext cx="2632133" cy="16342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B9A6A-17DF-4DAF-BCE4-A3C20DFBE248}" type="datetimeFigureOut">
              <a:rPr lang="en-US" smtClean="0"/>
              <a:t>7/8/2021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F1A2F-1360-47A8-AF5B-C1ED1B731B22}" type="slidenum">
              <a:rPr lang="en-US" smtClean="0"/>
              <a:t>‹#›</a:t>
            </a:fld>
            <a:endParaRPr lang="en-US"/>
          </a:p>
        </p:txBody>
      </p:sp>
    </p:spTree>
    <p:extLst>
      <p:ext uri="{BB962C8B-B14F-4D97-AF65-F5344CB8AC3E}">
        <p14:creationId xmlns:p14="http://schemas.microsoft.com/office/powerpoint/2010/main" val="994306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Computer vision is a field of artificial intelligence that trains computers to interpret and understand the visual world by duplicating the ability of human vision through digital perceiving  and understanding an image (give examples using the picture in the slides).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4AF1A2F-1360-47A8-AF5B-C1ED1B731B22}" type="slidenum">
              <a:rPr lang="en-US" smtClean="0"/>
              <a:t>27</a:t>
            </a:fld>
            <a:endParaRPr lang="en-US"/>
          </a:p>
        </p:txBody>
      </p:sp>
    </p:spTree>
    <p:extLst>
      <p:ext uri="{BB962C8B-B14F-4D97-AF65-F5344CB8AC3E}">
        <p14:creationId xmlns:p14="http://schemas.microsoft.com/office/powerpoint/2010/main" val="2013329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6CAEE70-82B2-40E4-A200-D9A8FA88CE51}" type="datetimeFigureOut">
              <a:rPr lang="en-US" smtClean="0"/>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240E4-F36C-4EF2-80A5-3EA7606E88AF}"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63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AEE70-82B2-40E4-A200-D9A8FA88CE51}" type="datetimeFigureOut">
              <a:rPr lang="en-US" smtClean="0"/>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240E4-F36C-4EF2-80A5-3EA7606E88AF}" type="slidenum">
              <a:rPr lang="en-US" smtClean="0"/>
              <a:t>‹#›</a:t>
            </a:fld>
            <a:endParaRPr lang="en-US"/>
          </a:p>
        </p:txBody>
      </p:sp>
    </p:spTree>
    <p:extLst>
      <p:ext uri="{BB962C8B-B14F-4D97-AF65-F5344CB8AC3E}">
        <p14:creationId xmlns:p14="http://schemas.microsoft.com/office/powerpoint/2010/main" val="254684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AEE70-82B2-40E4-A200-D9A8FA88CE51}" type="datetimeFigureOut">
              <a:rPr lang="en-US" smtClean="0"/>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240E4-F36C-4EF2-80A5-3EA7606E88AF}"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823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AEE70-82B2-40E4-A200-D9A8FA88CE51}" type="datetimeFigureOut">
              <a:rPr lang="en-US" smtClean="0"/>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240E4-F36C-4EF2-80A5-3EA7606E88AF}" type="slidenum">
              <a:rPr lang="en-US" smtClean="0"/>
              <a:t>‹#›</a:t>
            </a:fld>
            <a:endParaRPr lang="en-US"/>
          </a:p>
        </p:txBody>
      </p:sp>
    </p:spTree>
    <p:extLst>
      <p:ext uri="{BB962C8B-B14F-4D97-AF65-F5344CB8AC3E}">
        <p14:creationId xmlns:p14="http://schemas.microsoft.com/office/powerpoint/2010/main" val="318337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CAEE70-82B2-40E4-A200-D9A8FA88CE51}" type="datetimeFigureOut">
              <a:rPr lang="en-US" smtClean="0"/>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240E4-F36C-4EF2-80A5-3EA7606E88AF}"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17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CAEE70-82B2-40E4-A200-D9A8FA88CE51}" type="datetimeFigureOut">
              <a:rPr lang="en-US" smtClean="0"/>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240E4-F36C-4EF2-80A5-3EA7606E88AF}" type="slidenum">
              <a:rPr lang="en-US" smtClean="0"/>
              <a:t>‹#›</a:t>
            </a:fld>
            <a:endParaRPr lang="en-US"/>
          </a:p>
        </p:txBody>
      </p:sp>
    </p:spTree>
    <p:extLst>
      <p:ext uri="{BB962C8B-B14F-4D97-AF65-F5344CB8AC3E}">
        <p14:creationId xmlns:p14="http://schemas.microsoft.com/office/powerpoint/2010/main" val="4134138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CAEE70-82B2-40E4-A200-D9A8FA88CE51}" type="datetimeFigureOut">
              <a:rPr lang="en-US" smtClean="0"/>
              <a:t>7/8/2021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8240E4-F36C-4EF2-80A5-3EA7606E88AF}" type="slidenum">
              <a:rPr lang="en-US" smtClean="0"/>
              <a:t>‹#›</a:t>
            </a:fld>
            <a:endParaRPr lang="en-US"/>
          </a:p>
        </p:txBody>
      </p:sp>
    </p:spTree>
    <p:extLst>
      <p:ext uri="{BB962C8B-B14F-4D97-AF65-F5344CB8AC3E}">
        <p14:creationId xmlns:p14="http://schemas.microsoft.com/office/powerpoint/2010/main" val="578731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CAEE70-82B2-40E4-A200-D9A8FA88CE51}" type="datetimeFigureOut">
              <a:rPr lang="en-US" smtClean="0"/>
              <a:t>7/8/2021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8240E4-F36C-4EF2-80A5-3EA7606E88AF}" type="slidenum">
              <a:rPr lang="en-US" smtClean="0"/>
              <a:t>‹#›</a:t>
            </a:fld>
            <a:endParaRPr lang="en-US"/>
          </a:p>
        </p:txBody>
      </p:sp>
    </p:spTree>
    <p:extLst>
      <p:ext uri="{BB962C8B-B14F-4D97-AF65-F5344CB8AC3E}">
        <p14:creationId xmlns:p14="http://schemas.microsoft.com/office/powerpoint/2010/main" val="1850436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CAEE70-82B2-40E4-A200-D9A8FA88CE51}" type="datetimeFigureOut">
              <a:rPr lang="en-US" smtClean="0"/>
              <a:t>7/8/2021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8240E4-F36C-4EF2-80A5-3EA7606E88AF}" type="slidenum">
              <a:rPr lang="en-US" smtClean="0"/>
              <a:t>‹#›</a:t>
            </a:fld>
            <a:endParaRPr lang="en-US"/>
          </a:p>
        </p:txBody>
      </p:sp>
    </p:spTree>
    <p:extLst>
      <p:ext uri="{BB962C8B-B14F-4D97-AF65-F5344CB8AC3E}">
        <p14:creationId xmlns:p14="http://schemas.microsoft.com/office/powerpoint/2010/main" val="2661578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CAEE70-82B2-40E4-A200-D9A8FA88CE51}" type="datetimeFigureOut">
              <a:rPr lang="en-US" smtClean="0"/>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240E4-F36C-4EF2-80A5-3EA7606E88AF}" type="slidenum">
              <a:rPr lang="en-US" smtClean="0"/>
              <a:t>‹#›</a:t>
            </a:fld>
            <a:endParaRPr lang="en-US"/>
          </a:p>
        </p:txBody>
      </p:sp>
    </p:spTree>
    <p:extLst>
      <p:ext uri="{BB962C8B-B14F-4D97-AF65-F5344CB8AC3E}">
        <p14:creationId xmlns:p14="http://schemas.microsoft.com/office/powerpoint/2010/main" val="1716886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CAEE70-82B2-40E4-A200-D9A8FA88CE51}" type="datetimeFigureOut">
              <a:rPr lang="en-US" smtClean="0"/>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240E4-F36C-4EF2-80A5-3EA7606E88AF}"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645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6CAEE70-82B2-40E4-A200-D9A8FA88CE51}" type="datetimeFigureOut">
              <a:rPr lang="en-US" smtClean="0"/>
              <a:t>7/8/2021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28240E4-F36C-4EF2-80A5-3EA7606E88AF}"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2118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F4545512-461E-4E89-8C45-020E5C45D27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AAA052F8-F1C4-407F-AD94-45663E4D80A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Artificial Intelligence and Computer Vision</a:t>
            </a:r>
          </a:p>
        </p:txBody>
      </p:sp>
      <p:sp>
        <p:nvSpPr>
          <p:cNvPr id="3" name="Subtitle 2">
            <a:extLst>
              <a:ext uri="{FF2B5EF4-FFF2-40B4-BE49-F238E27FC236}">
                <a16:creationId xmlns:a16="http://schemas.microsoft.com/office/drawing/2014/main" id="{BC6AFBEC-A4D8-4618-B945-D0096687596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By Patrick Nohra</a:t>
            </a:r>
          </a:p>
        </p:txBody>
      </p:sp>
    </p:spTree>
    <p:extLst>
      <p:ext uri="{BB962C8B-B14F-4D97-AF65-F5344CB8AC3E}">
        <p14:creationId xmlns:p14="http://schemas.microsoft.com/office/powerpoint/2010/main" val="320151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D3597-C139-4DF0-B712-054708AE94E1}"/>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US" kern="1200">
                <a:solidFill>
                  <a:srgbClr val="FFFFFF"/>
                </a:solidFill>
                <a:latin typeface="+mj-lt"/>
                <a:ea typeface="+mj-ea"/>
                <a:cs typeface="+mj-cs"/>
              </a:rPr>
              <a:t>How it Works</a:t>
            </a:r>
          </a:p>
        </p:txBody>
      </p:sp>
      <p:pic>
        <p:nvPicPr>
          <p:cNvPr id="9" name="Content Placeholder 8" descr="Diagram&#10;&#10;Description automatically generated">
            <a:extLst>
              <a:ext uri="{FF2B5EF4-FFF2-40B4-BE49-F238E27FC236}">
                <a16:creationId xmlns:a16="http://schemas.microsoft.com/office/drawing/2014/main" id="{1648C07F-28B7-475B-BD2E-C9017941575F}"/>
              </a:ext>
            </a:extLst>
          </p:cNvPr>
          <p:cNvPicPr>
            <a:picLocks noChangeAspect="1"/>
          </p:cNvPicPr>
          <p:nvPr/>
        </p:nvPicPr>
        <p:blipFill>
          <a:blip r:embed="rId2"/>
          <a:stretch>
            <a:fillRect/>
          </a:stretch>
        </p:blipFill>
        <p:spPr>
          <a:xfrm>
            <a:off x="4059934" y="538316"/>
            <a:ext cx="8223017" cy="5715000"/>
          </a:xfrm>
          <a:prstGeom prst="rect">
            <a:avLst/>
          </a:prstGeom>
        </p:spPr>
      </p:pic>
    </p:spTree>
    <p:extLst>
      <p:ext uri="{BB962C8B-B14F-4D97-AF65-F5344CB8AC3E}">
        <p14:creationId xmlns:p14="http://schemas.microsoft.com/office/powerpoint/2010/main" val="201889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DEA39978-5FF6-4DBE-BBE3-7AF4C7C25158}"/>
              </a:ext>
            </a:extLst>
          </p:cNvPr>
          <p:cNvPicPr>
            <a:picLocks noChangeAspect="1"/>
          </p:cNvPicPr>
          <p:nvPr/>
        </p:nvPicPr>
        <p:blipFill>
          <a:blip r:embed="rId2"/>
          <a:stretch>
            <a:fillRect/>
          </a:stretch>
        </p:blipFill>
        <p:spPr>
          <a:xfrm>
            <a:off x="212599" y="814943"/>
            <a:ext cx="6812216" cy="5228113"/>
          </a:xfrm>
          <a:prstGeom prst="rect">
            <a:avLst/>
          </a:prstGeom>
        </p:spPr>
      </p:pic>
      <p:pic>
        <p:nvPicPr>
          <p:cNvPr id="4" name="Content Placeholder 4" descr="Text&#10;&#10;Description automatically generated">
            <a:extLst>
              <a:ext uri="{FF2B5EF4-FFF2-40B4-BE49-F238E27FC236}">
                <a16:creationId xmlns:a16="http://schemas.microsoft.com/office/drawing/2014/main" id="{144D7BB1-FD61-4309-B599-77C7DE2603C8}"/>
              </a:ext>
            </a:extLst>
          </p:cNvPr>
          <p:cNvPicPr>
            <a:picLocks noChangeAspect="1"/>
          </p:cNvPicPr>
          <p:nvPr/>
        </p:nvPicPr>
        <p:blipFill>
          <a:blip r:embed="rId3"/>
          <a:stretch>
            <a:fillRect/>
          </a:stretch>
        </p:blipFill>
        <p:spPr>
          <a:xfrm>
            <a:off x="7024815" y="1123950"/>
            <a:ext cx="5167185" cy="2838450"/>
          </a:xfrm>
          <a:prstGeom prst="rect">
            <a:avLst/>
          </a:prstGeom>
        </p:spPr>
      </p:pic>
      <p:pic>
        <p:nvPicPr>
          <p:cNvPr id="8" name="Picture 7">
            <a:extLst>
              <a:ext uri="{FF2B5EF4-FFF2-40B4-BE49-F238E27FC236}">
                <a16:creationId xmlns:a16="http://schemas.microsoft.com/office/drawing/2014/main" id="{DFA7CA6E-23C6-4CC4-A7FD-729DA5F180D8}"/>
              </a:ext>
            </a:extLst>
          </p:cNvPr>
          <p:cNvPicPr>
            <a:picLocks noChangeAspect="1"/>
          </p:cNvPicPr>
          <p:nvPr/>
        </p:nvPicPr>
        <p:blipFill>
          <a:blip r:embed="rId4"/>
          <a:stretch>
            <a:fillRect/>
          </a:stretch>
        </p:blipFill>
        <p:spPr>
          <a:xfrm>
            <a:off x="7129005" y="4617993"/>
            <a:ext cx="4958804" cy="769470"/>
          </a:xfrm>
          <a:prstGeom prst="rect">
            <a:avLst/>
          </a:prstGeom>
        </p:spPr>
      </p:pic>
    </p:spTree>
    <p:extLst>
      <p:ext uri="{BB962C8B-B14F-4D97-AF65-F5344CB8AC3E}">
        <p14:creationId xmlns:p14="http://schemas.microsoft.com/office/powerpoint/2010/main" val="3317185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ABD11-1F7C-4955-AD12-1171DB6EB9D1}"/>
              </a:ext>
            </a:extLst>
          </p:cNvPr>
          <p:cNvSpPr>
            <a:spLocks noGrp="1"/>
          </p:cNvSpPr>
          <p:nvPr>
            <p:ph type="title"/>
          </p:nvPr>
        </p:nvSpPr>
        <p:spPr>
          <a:xfrm>
            <a:off x="6825673" y="585216"/>
            <a:ext cx="4866794" cy="1499616"/>
          </a:xfrm>
        </p:spPr>
        <p:txBody>
          <a:bodyPr vert="horz" lIns="91440" tIns="45720" rIns="91440" bIns="45720" rtlCol="0" anchor="ctr">
            <a:normAutofit/>
          </a:bodyPr>
          <a:lstStyle/>
          <a:p>
            <a:r>
              <a:rPr lang="en-US"/>
              <a:t>Activation Functions</a:t>
            </a:r>
          </a:p>
        </p:txBody>
      </p:sp>
      <p:pic>
        <p:nvPicPr>
          <p:cNvPr id="5" name="Content Placeholder 4">
            <a:extLst>
              <a:ext uri="{FF2B5EF4-FFF2-40B4-BE49-F238E27FC236}">
                <a16:creationId xmlns:a16="http://schemas.microsoft.com/office/drawing/2014/main" id="{F8602FF3-02EF-4BC2-BB14-0604EDFA4B17}"/>
              </a:ext>
            </a:extLst>
          </p:cNvPr>
          <p:cNvPicPr>
            <a:picLocks noGrp="1" noChangeAspect="1"/>
          </p:cNvPicPr>
          <p:nvPr>
            <p:ph idx="1"/>
          </p:nvPr>
        </p:nvPicPr>
        <p:blipFill rotWithShape="1">
          <a:blip r:embed="rId2"/>
          <a:srcRect r="22953" b="1"/>
          <a:stretch/>
        </p:blipFill>
        <p:spPr>
          <a:xfrm>
            <a:off x="1" y="10"/>
            <a:ext cx="2934472" cy="3315748"/>
          </a:xfrm>
          <a:prstGeom prst="rect">
            <a:avLst/>
          </a:prstGeom>
        </p:spPr>
      </p:pic>
      <p:pic>
        <p:nvPicPr>
          <p:cNvPr id="7" name="Picture 6">
            <a:extLst>
              <a:ext uri="{FF2B5EF4-FFF2-40B4-BE49-F238E27FC236}">
                <a16:creationId xmlns:a16="http://schemas.microsoft.com/office/drawing/2014/main" id="{53D78A9A-F953-4167-8535-E5C490F23064}"/>
              </a:ext>
            </a:extLst>
          </p:cNvPr>
          <p:cNvPicPr>
            <a:picLocks noChangeAspect="1"/>
          </p:cNvPicPr>
          <p:nvPr/>
        </p:nvPicPr>
        <p:blipFill rotWithShape="1">
          <a:blip r:embed="rId3"/>
          <a:srcRect l="23679" r="17713" b="-1"/>
          <a:stretch/>
        </p:blipFill>
        <p:spPr>
          <a:xfrm>
            <a:off x="3095339" y="10"/>
            <a:ext cx="2999073" cy="3315748"/>
          </a:xfrm>
          <a:prstGeom prst="rect">
            <a:avLst/>
          </a:prstGeom>
        </p:spPr>
      </p:pic>
      <p:cxnSp>
        <p:nvCxnSpPr>
          <p:cNvPr id="35" name="Straight Connector 34">
            <a:extLst>
              <a:ext uri="{FF2B5EF4-FFF2-40B4-BE49-F238E27FC236}">
                <a16:creationId xmlns:a16="http://schemas.microsoft.com/office/drawing/2014/main" id="{920FB216-68C6-4BA4-BE3A-D150792A21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631711"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7C6642-AD18-44C2-8EA8-05459F183E7A}"/>
              </a:ext>
            </a:extLst>
          </p:cNvPr>
          <p:cNvSpPr txBox="1"/>
          <p:nvPr/>
        </p:nvSpPr>
        <p:spPr>
          <a:xfrm>
            <a:off x="6825673" y="2286000"/>
            <a:ext cx="4866794" cy="402336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sz="2800" b="0" i="0" dirty="0">
                <a:effectLst/>
              </a:rPr>
              <a:t>By transforming our data to a higher dimension, we can typically make better, more complex predictions.</a:t>
            </a:r>
            <a:endParaRPr lang="en-US" sz="2800" dirty="0"/>
          </a:p>
        </p:txBody>
      </p:sp>
      <p:pic>
        <p:nvPicPr>
          <p:cNvPr id="9" name="Picture 8">
            <a:extLst>
              <a:ext uri="{FF2B5EF4-FFF2-40B4-BE49-F238E27FC236}">
                <a16:creationId xmlns:a16="http://schemas.microsoft.com/office/drawing/2014/main" id="{8A3A0273-EA62-4264-A693-036E1A476E62}"/>
              </a:ext>
            </a:extLst>
          </p:cNvPr>
          <p:cNvPicPr>
            <a:picLocks noChangeAspect="1"/>
          </p:cNvPicPr>
          <p:nvPr/>
        </p:nvPicPr>
        <p:blipFill rotWithShape="1">
          <a:blip r:embed="rId4"/>
          <a:srcRect t="3163" b="12451"/>
          <a:stretch/>
        </p:blipFill>
        <p:spPr>
          <a:xfrm>
            <a:off x="20" y="3476625"/>
            <a:ext cx="6094392" cy="3381375"/>
          </a:xfrm>
          <a:prstGeom prst="rect">
            <a:avLst/>
          </a:prstGeom>
        </p:spPr>
      </p:pic>
    </p:spTree>
    <p:extLst>
      <p:ext uri="{BB962C8B-B14F-4D97-AF65-F5344CB8AC3E}">
        <p14:creationId xmlns:p14="http://schemas.microsoft.com/office/powerpoint/2010/main" val="3315404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8" descr="Diagram&#10;&#10;Description automatically generated">
            <a:extLst>
              <a:ext uri="{FF2B5EF4-FFF2-40B4-BE49-F238E27FC236}">
                <a16:creationId xmlns:a16="http://schemas.microsoft.com/office/drawing/2014/main" id="{AF5F6A53-669A-4F48-A4F3-42633E7BB071}"/>
              </a:ext>
            </a:extLst>
          </p:cNvPr>
          <p:cNvPicPr>
            <a:picLocks noChangeAspect="1"/>
          </p:cNvPicPr>
          <p:nvPr/>
        </p:nvPicPr>
        <p:blipFill>
          <a:blip r:embed="rId2"/>
          <a:stretch>
            <a:fillRect/>
          </a:stretch>
        </p:blipFill>
        <p:spPr>
          <a:xfrm>
            <a:off x="477012" y="480060"/>
            <a:ext cx="11237976" cy="5897880"/>
          </a:xfrm>
          <a:prstGeom prst="rect">
            <a:avLst/>
          </a:prstGeom>
        </p:spPr>
      </p:pic>
    </p:spTree>
    <p:extLst>
      <p:ext uri="{BB962C8B-B14F-4D97-AF65-F5344CB8AC3E}">
        <p14:creationId xmlns:p14="http://schemas.microsoft.com/office/powerpoint/2010/main" val="2818903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43280A9-E265-46D1-8575-622906D20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6">
            <a:extLst>
              <a:ext uri="{FF2B5EF4-FFF2-40B4-BE49-F238E27FC236}">
                <a16:creationId xmlns:a16="http://schemas.microsoft.com/office/drawing/2014/main" id="{4DE20B70-4750-4280-B3AC-512C05EE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8D95174-B5F2-424A-8183-654A5064D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368A96-A16E-42CE-842C-9166E567B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B388D-5FBD-4FA1-90EA-FCA0426F6C45}"/>
              </a:ext>
            </a:extLst>
          </p:cNvPr>
          <p:cNvSpPr>
            <a:spLocks noGrp="1"/>
          </p:cNvSpPr>
          <p:nvPr>
            <p:ph type="title"/>
          </p:nvPr>
        </p:nvSpPr>
        <p:spPr>
          <a:xfrm>
            <a:off x="4542188" y="942449"/>
            <a:ext cx="6681323" cy="1470249"/>
          </a:xfrm>
        </p:spPr>
        <p:txBody>
          <a:bodyPr>
            <a:normAutofit/>
          </a:bodyPr>
          <a:lstStyle/>
          <a:p>
            <a:r>
              <a:rPr lang="en-US" dirty="0"/>
              <a:t>Backpropagation, loss function and optimizer</a:t>
            </a:r>
          </a:p>
        </p:txBody>
      </p:sp>
      <p:cxnSp>
        <p:nvCxnSpPr>
          <p:cNvPr id="16" name="Straight Connector 15">
            <a:extLst>
              <a:ext uri="{FF2B5EF4-FFF2-40B4-BE49-F238E27FC236}">
                <a16:creationId xmlns:a16="http://schemas.microsoft.com/office/drawing/2014/main" id="{E350D170-418B-4A22-8B98-15EF799FD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98367" y="2573573"/>
            <a:ext cx="65836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355626-94F9-427F-8B18-78EF0C454288}"/>
              </a:ext>
            </a:extLst>
          </p:cNvPr>
          <p:cNvSpPr>
            <a:spLocks noGrp="1"/>
          </p:cNvSpPr>
          <p:nvPr>
            <p:ph idx="1"/>
          </p:nvPr>
        </p:nvSpPr>
        <p:spPr>
          <a:xfrm>
            <a:off x="4547043" y="2773885"/>
            <a:ext cx="6676469" cy="3462746"/>
          </a:xfrm>
        </p:spPr>
        <p:txBody>
          <a:bodyPr>
            <a:normAutofit fontScale="92500" lnSpcReduction="10000"/>
          </a:bodyPr>
          <a:lstStyle/>
          <a:p>
            <a:r>
              <a:rPr lang="en-US" sz="2000" dirty="0"/>
              <a:t>Backpropagation is the fundamental method used in neural network training. It is what causes our network's weights and biases to shift.</a:t>
            </a:r>
          </a:p>
          <a:p>
            <a:r>
              <a:rPr lang="en-US" sz="2000" dirty="0"/>
              <a:t>This function oversees determining how well the network performed. We provide it the actual and predicted outputs, and it returns some number reflecting the network's cost/loss. (mean squared average – mean absolute error – hinge loss)</a:t>
            </a:r>
          </a:p>
          <a:p>
            <a:r>
              <a:rPr lang="en-US" sz="2000" dirty="0"/>
              <a:t>The optimizer is the function that implements the backpropagation algorithm. </a:t>
            </a:r>
            <a:r>
              <a:rPr lang="fr-FR" sz="2000" dirty="0"/>
              <a:t>Gradient Descent is an example of an optimizer. </a:t>
            </a:r>
            <a:r>
              <a:rPr lang="en-US" sz="2000" dirty="0"/>
              <a:t>Gradient descent and backpropagation are closely related. Backpropagation is the algorithm used to get the optimal parameters for our network, while gradient decent is the process of calculating the gradient to reduce the loss function.</a:t>
            </a:r>
            <a:endParaRPr lang="fr-FR" sz="2000" dirty="0"/>
          </a:p>
          <a:p>
            <a:endParaRPr lang="en-US" sz="2000" dirty="0"/>
          </a:p>
        </p:txBody>
      </p:sp>
    </p:spTree>
    <p:extLst>
      <p:ext uri="{BB962C8B-B14F-4D97-AF65-F5344CB8AC3E}">
        <p14:creationId xmlns:p14="http://schemas.microsoft.com/office/powerpoint/2010/main" val="323432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CCAB531-3D33-43F8-BA6A-41920AFB6C7F}"/>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Convolutional neural networks</a:t>
            </a:r>
          </a:p>
        </p:txBody>
      </p:sp>
      <p:pic>
        <p:nvPicPr>
          <p:cNvPr id="7" name="Picture 6" descr="Diagram&#10;&#10;Description automatically generated">
            <a:extLst>
              <a:ext uri="{FF2B5EF4-FFF2-40B4-BE49-F238E27FC236}">
                <a16:creationId xmlns:a16="http://schemas.microsoft.com/office/drawing/2014/main" id="{A92E8516-8CAA-44A7-B7E2-986C608EE871}"/>
              </a:ext>
            </a:extLst>
          </p:cNvPr>
          <p:cNvPicPr>
            <a:picLocks noChangeAspect="1"/>
          </p:cNvPicPr>
          <p:nvPr/>
        </p:nvPicPr>
        <p:blipFill rotWithShape="1">
          <a:blip r:embed="rId2"/>
          <a:srcRect t="926" b="17107"/>
          <a:stretch/>
        </p:blipFill>
        <p:spPr>
          <a:xfrm>
            <a:off x="20" y="10"/>
            <a:ext cx="12191980" cy="4571990"/>
          </a:xfrm>
          <a:prstGeom prst="rect">
            <a:avLst/>
          </a:prstGeom>
        </p:spPr>
      </p:pic>
    </p:spTree>
    <p:extLst>
      <p:ext uri="{BB962C8B-B14F-4D97-AF65-F5344CB8AC3E}">
        <p14:creationId xmlns:p14="http://schemas.microsoft.com/office/powerpoint/2010/main" val="3985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3AFDB-A76D-44FC-9D4B-4918801A899F}"/>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Input image</a:t>
            </a:r>
          </a:p>
        </p:txBody>
      </p:sp>
      <p:cxnSp>
        <p:nvCxnSpPr>
          <p:cNvPr id="27" name="Straight Connector 26">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DF6019C2-C50A-4619-8162-041782A55A44}"/>
              </a:ext>
            </a:extLst>
          </p:cNvPr>
          <p:cNvPicPr>
            <a:picLocks noChangeAspect="1"/>
          </p:cNvPicPr>
          <p:nvPr/>
        </p:nvPicPr>
        <p:blipFill rotWithShape="1">
          <a:blip r:embed="rId2"/>
          <a:srcRect r="1" b="17459"/>
          <a:stretch/>
        </p:blipFill>
        <p:spPr>
          <a:xfrm>
            <a:off x="4654984" y="1422756"/>
            <a:ext cx="6896936" cy="4013464"/>
          </a:xfrm>
          <a:prstGeom prst="rect">
            <a:avLst/>
          </a:prstGeom>
        </p:spPr>
      </p:pic>
    </p:spTree>
    <p:extLst>
      <p:ext uri="{BB962C8B-B14F-4D97-AF65-F5344CB8AC3E}">
        <p14:creationId xmlns:p14="http://schemas.microsoft.com/office/powerpoint/2010/main" val="1050481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4C10-00B8-424E-B9DF-82F7364A7DD9}"/>
              </a:ext>
            </a:extLst>
          </p:cNvPr>
          <p:cNvSpPr>
            <a:spLocks noGrp="1"/>
          </p:cNvSpPr>
          <p:nvPr>
            <p:ph type="title"/>
          </p:nvPr>
        </p:nvSpPr>
        <p:spPr>
          <a:xfrm>
            <a:off x="1024128" y="585216"/>
            <a:ext cx="4732244" cy="1499616"/>
          </a:xfrm>
        </p:spPr>
        <p:txBody>
          <a:bodyPr>
            <a:normAutofit/>
          </a:bodyPr>
          <a:lstStyle/>
          <a:p>
            <a:r>
              <a:rPr lang="en-US" dirty="0"/>
              <a:t>Convolutional layers</a:t>
            </a:r>
          </a:p>
        </p:txBody>
      </p:sp>
      <p:sp>
        <p:nvSpPr>
          <p:cNvPr id="3" name="Content Placeholder 2">
            <a:extLst>
              <a:ext uri="{FF2B5EF4-FFF2-40B4-BE49-F238E27FC236}">
                <a16:creationId xmlns:a16="http://schemas.microsoft.com/office/drawing/2014/main" id="{F05CB6E2-8193-4960-905B-4521A05EC05E}"/>
              </a:ext>
            </a:extLst>
          </p:cNvPr>
          <p:cNvSpPr>
            <a:spLocks noGrp="1"/>
          </p:cNvSpPr>
          <p:nvPr>
            <p:ph idx="1"/>
          </p:nvPr>
        </p:nvSpPr>
        <p:spPr>
          <a:xfrm>
            <a:off x="1024129" y="2286000"/>
            <a:ext cx="4656236" cy="4023360"/>
          </a:xfrm>
        </p:spPr>
        <p:txBody>
          <a:bodyPr>
            <a:normAutofit/>
          </a:bodyPr>
          <a:lstStyle/>
          <a:p>
            <a:r>
              <a:rPr lang="en-US"/>
              <a:t>Each convolutional neural network consists of one or more convolutional layers. Their objective is to discover patterns in pictures that may be used to classify the image or sections of it.</a:t>
            </a:r>
          </a:p>
          <a:p>
            <a:endParaRPr lang="en-US"/>
          </a:p>
        </p:txBody>
      </p:sp>
      <p:sp>
        <p:nvSpPr>
          <p:cNvPr id="15" name="Rectangle 14">
            <a:extLst>
              <a:ext uri="{FF2B5EF4-FFF2-40B4-BE49-F238E27FC236}">
                <a16:creationId xmlns:a16="http://schemas.microsoft.com/office/drawing/2014/main" id="{9D431EF2-5A31-4C05-AA3E-4580F5534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275" y="0"/>
            <a:ext cx="61054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678399-6817-4845-9B59-E82951B0B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9" y="321731"/>
            <a:ext cx="3932506" cy="3662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7DADB771-F0CD-4E2D-BA1F-FEC46CF492C1}"/>
              </a:ext>
            </a:extLst>
          </p:cNvPr>
          <p:cNvPicPr>
            <a:picLocks noChangeAspect="1"/>
          </p:cNvPicPr>
          <p:nvPr/>
        </p:nvPicPr>
        <p:blipFill>
          <a:blip r:embed="rId2"/>
          <a:stretch>
            <a:fillRect/>
          </a:stretch>
        </p:blipFill>
        <p:spPr>
          <a:xfrm>
            <a:off x="6405007" y="285750"/>
            <a:ext cx="5699478" cy="3660131"/>
          </a:xfrm>
          <a:prstGeom prst="rect">
            <a:avLst/>
          </a:prstGeom>
        </p:spPr>
      </p:pic>
      <p:sp>
        <p:nvSpPr>
          <p:cNvPr id="19" name="Rectangle 18">
            <a:extLst>
              <a:ext uri="{FF2B5EF4-FFF2-40B4-BE49-F238E27FC236}">
                <a16:creationId xmlns:a16="http://schemas.microsoft.com/office/drawing/2014/main" id="{B044E73A-9DB7-46CD-9B4D-9DE9FB5E6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9128" y="321732"/>
            <a:ext cx="1352695" cy="366854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8057F48-2FD4-4DD3-B887-FEE2B4475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8" y="4157447"/>
            <a:ext cx="2104750" cy="2312282"/>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A4469D8-5936-48B8-AF0C-37FF2AEE2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0625" y="4157447"/>
            <a:ext cx="3206709" cy="23122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E410BC-E5A1-4F41-BA54-46326E723CF1}"/>
              </a:ext>
            </a:extLst>
          </p:cNvPr>
          <p:cNvPicPr>
            <a:picLocks noChangeAspect="1"/>
          </p:cNvPicPr>
          <p:nvPr/>
        </p:nvPicPr>
        <p:blipFill>
          <a:blip r:embed="rId3"/>
          <a:stretch>
            <a:fillRect/>
          </a:stretch>
        </p:blipFill>
        <p:spPr>
          <a:xfrm>
            <a:off x="6405007" y="4045463"/>
            <a:ext cx="5456815" cy="2414638"/>
          </a:xfrm>
          <a:prstGeom prst="rect">
            <a:avLst/>
          </a:prstGeom>
        </p:spPr>
      </p:pic>
    </p:spTree>
    <p:extLst>
      <p:ext uri="{BB962C8B-B14F-4D97-AF65-F5344CB8AC3E}">
        <p14:creationId xmlns:p14="http://schemas.microsoft.com/office/powerpoint/2010/main" val="362733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5FF15-48E1-419D-8642-DC4898C15569}"/>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a:solidFill>
                  <a:srgbClr val="FFFFFF"/>
                </a:solidFill>
              </a:rPr>
              <a:t>pooling</a:t>
            </a:r>
          </a:p>
        </p:txBody>
      </p:sp>
      <p:cxnSp>
        <p:nvCxnSpPr>
          <p:cNvPr id="13" name="Straight Connector 12">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9C87E8-1795-4787-B1F3-F75F99FABAEB}"/>
              </a:ext>
            </a:extLst>
          </p:cNvPr>
          <p:cNvSpPr txBox="1"/>
          <p:nvPr/>
        </p:nvSpPr>
        <p:spPr>
          <a:xfrm>
            <a:off x="1024129" y="2286000"/>
            <a:ext cx="3791711" cy="3931920"/>
          </a:xfrm>
          <a:prstGeom prst="rect">
            <a:avLst/>
          </a:prstGeom>
        </p:spPr>
        <p:txBody>
          <a:bodyPr vert="horz" lIns="45720" tIns="45720" rIns="45720" bIns="45720" rtlCol="0">
            <a:normAutofit fontScale="92500" lnSpcReduction="10000"/>
          </a:bodyPr>
          <a:lstStyle/>
          <a:p>
            <a:pPr defTabSz="914400">
              <a:lnSpc>
                <a:spcPct val="90000"/>
              </a:lnSpc>
              <a:spcAft>
                <a:spcPts val="600"/>
              </a:spcAft>
              <a:buClr>
                <a:schemeClr val="accent1"/>
              </a:buClr>
            </a:pPr>
            <a:r>
              <a:rPr lang="en-US" sz="2800" b="0" i="0" dirty="0">
                <a:solidFill>
                  <a:srgbClr val="FFFFFF"/>
                </a:solidFill>
                <a:effectLst/>
              </a:rPr>
              <a:t>The idea behind a pooling layer is to down-sample our feature maps and reduce their dimensions. They work in a similar way to convolutional layers where they extract windows from the feature map and return a response map of the max, min or average values of each channel.</a:t>
            </a:r>
            <a:endParaRPr lang="en-US" sz="2800" dirty="0">
              <a:solidFill>
                <a:srgbClr val="FFFFFF"/>
              </a:solidFill>
            </a:endParaRPr>
          </a:p>
        </p:txBody>
      </p:sp>
      <p:pic>
        <p:nvPicPr>
          <p:cNvPr id="5" name="Content Placeholder 4">
            <a:extLst>
              <a:ext uri="{FF2B5EF4-FFF2-40B4-BE49-F238E27FC236}">
                <a16:creationId xmlns:a16="http://schemas.microsoft.com/office/drawing/2014/main" id="{6EB398A8-B54F-4AC4-9A55-3DACCB49B9C9}"/>
              </a:ext>
            </a:extLst>
          </p:cNvPr>
          <p:cNvPicPr>
            <a:picLocks noGrp="1" noChangeAspect="1"/>
          </p:cNvPicPr>
          <p:nvPr>
            <p:ph idx="1"/>
          </p:nvPr>
        </p:nvPicPr>
        <p:blipFill>
          <a:blip r:embed="rId2"/>
          <a:stretch>
            <a:fillRect/>
          </a:stretch>
        </p:blipFill>
        <p:spPr>
          <a:xfrm>
            <a:off x="6096000" y="2337816"/>
            <a:ext cx="5455921" cy="2182368"/>
          </a:xfrm>
          <a:prstGeom prst="rect">
            <a:avLst/>
          </a:prstGeom>
        </p:spPr>
      </p:pic>
    </p:spTree>
    <p:extLst>
      <p:ext uri="{BB962C8B-B14F-4D97-AF65-F5344CB8AC3E}">
        <p14:creationId xmlns:p14="http://schemas.microsoft.com/office/powerpoint/2010/main" val="2305310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E16B98-C30A-4EC3-89A3-8B4ADEE51970}"/>
              </a:ext>
            </a:extLst>
          </p:cNvPr>
          <p:cNvPicPr>
            <a:picLocks noChangeAspect="1"/>
          </p:cNvPicPr>
          <p:nvPr/>
        </p:nvPicPr>
        <p:blipFill>
          <a:blip r:embed="rId2"/>
          <a:stretch>
            <a:fillRect/>
          </a:stretch>
        </p:blipFill>
        <p:spPr>
          <a:xfrm>
            <a:off x="804333" y="1391707"/>
            <a:ext cx="10583331" cy="4074582"/>
          </a:xfrm>
          <a:prstGeom prst="rect">
            <a:avLst/>
          </a:prstGeom>
        </p:spPr>
      </p:pic>
    </p:spTree>
    <p:extLst>
      <p:ext uri="{BB962C8B-B14F-4D97-AF65-F5344CB8AC3E}">
        <p14:creationId xmlns:p14="http://schemas.microsoft.com/office/powerpoint/2010/main" val="2604100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85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FD3AC-D5D8-4899-9001-5BED7B7CD824}"/>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contents</a:t>
            </a:r>
          </a:p>
        </p:txBody>
      </p:sp>
      <p:pic>
        <p:nvPicPr>
          <p:cNvPr id="5" name="Picture 4" descr="Abstract background of data">
            <a:extLst>
              <a:ext uri="{FF2B5EF4-FFF2-40B4-BE49-F238E27FC236}">
                <a16:creationId xmlns:a16="http://schemas.microsoft.com/office/drawing/2014/main" id="{74E10007-3EB4-4485-A6FA-9A9C37E8725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70000"/>
                    </a14:imgEffect>
                  </a14:imgLayer>
                </a14:imgProps>
              </a:ext>
            </a:extLst>
          </a:blip>
          <a:srcRect r="3337"/>
          <a:stretch/>
        </p:blipFill>
        <p:spPr>
          <a:xfrm>
            <a:off x="327547" y="321733"/>
            <a:ext cx="7058306" cy="4107392"/>
          </a:xfrm>
          <a:prstGeom prst="rect">
            <a:avLst/>
          </a:prstGeom>
        </p:spPr>
      </p:pic>
      <p:sp>
        <p:nvSpPr>
          <p:cNvPr id="18" name="Rectangle 1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2EEADF-A444-4660-9062-21D7B866F1E4}"/>
              </a:ext>
            </a:extLst>
          </p:cNvPr>
          <p:cNvSpPr>
            <a:spLocks noGrp="1"/>
          </p:cNvSpPr>
          <p:nvPr>
            <p:ph idx="1"/>
          </p:nvPr>
        </p:nvSpPr>
        <p:spPr>
          <a:xfrm>
            <a:off x="8102892" y="1683904"/>
            <a:ext cx="3424739" cy="4852362"/>
          </a:xfrm>
        </p:spPr>
        <p:txBody>
          <a:bodyPr anchor="ctr">
            <a:normAutofit/>
          </a:bodyPr>
          <a:lstStyle/>
          <a:p>
            <a:pPr marL="514350" indent="-514350">
              <a:buFont typeface="+mj-lt"/>
              <a:buAutoNum type="romanUcPeriod"/>
            </a:pPr>
            <a:r>
              <a:rPr lang="en-US" dirty="0">
                <a:solidFill>
                  <a:srgbClr val="FFFFFF"/>
                </a:solidFill>
              </a:rPr>
              <a:t>Introduction to Artificial Intelligence and Machine Learning</a:t>
            </a:r>
          </a:p>
          <a:p>
            <a:pPr marL="514350" indent="-514350">
              <a:buFont typeface="+mj-lt"/>
              <a:buAutoNum type="romanUcPeriod"/>
            </a:pPr>
            <a:r>
              <a:rPr lang="en-US" dirty="0">
                <a:solidFill>
                  <a:srgbClr val="FFFFFF"/>
                </a:solidFill>
              </a:rPr>
              <a:t>Types of Learning</a:t>
            </a:r>
          </a:p>
          <a:p>
            <a:pPr marL="514350" indent="-514350">
              <a:buFont typeface="+mj-lt"/>
              <a:buAutoNum type="romanUcPeriod"/>
            </a:pPr>
            <a:r>
              <a:rPr lang="en-US" dirty="0">
                <a:solidFill>
                  <a:srgbClr val="FFFFFF"/>
                </a:solidFill>
              </a:rPr>
              <a:t>Neural Networks and Convolutional-NN</a:t>
            </a:r>
          </a:p>
          <a:p>
            <a:pPr marL="514350" indent="-514350">
              <a:buFont typeface="+mj-lt"/>
              <a:buAutoNum type="romanUcPeriod"/>
            </a:pPr>
            <a:r>
              <a:rPr lang="en-US" dirty="0">
                <a:solidFill>
                  <a:srgbClr val="FFFFFF"/>
                </a:solidFill>
              </a:rPr>
              <a:t>Programming Side of Deep Learning</a:t>
            </a:r>
          </a:p>
          <a:p>
            <a:pPr marL="514350" indent="-514350">
              <a:buFont typeface="+mj-lt"/>
              <a:buAutoNum type="romanUcPeriod"/>
            </a:pPr>
            <a:r>
              <a:rPr lang="en-US" dirty="0">
                <a:solidFill>
                  <a:srgbClr val="FFFFFF"/>
                </a:solidFill>
              </a:rPr>
              <a:t>What is Computer Vision</a:t>
            </a:r>
          </a:p>
          <a:p>
            <a:pPr marL="514350" indent="-514350">
              <a:buFont typeface="+mj-lt"/>
              <a:buAutoNum type="romanUcPeriod"/>
            </a:pPr>
            <a:r>
              <a:rPr lang="en-US" dirty="0">
                <a:solidFill>
                  <a:srgbClr val="FFFFFF"/>
                </a:solidFill>
              </a:rPr>
              <a:t>Demos</a:t>
            </a:r>
          </a:p>
          <a:p>
            <a:pPr marL="514350" indent="-514350">
              <a:buFont typeface="+mj-lt"/>
              <a:buAutoNum type="romanUcPeriod"/>
            </a:pPr>
            <a:endParaRPr lang="en-US" dirty="0">
              <a:solidFill>
                <a:srgbClr val="FFFFFF"/>
              </a:solidFill>
            </a:endParaRPr>
          </a:p>
          <a:p>
            <a:pPr marL="514350" indent="-514350">
              <a:buFont typeface="+mj-lt"/>
              <a:buAutoNum type="romanUcPeriod"/>
            </a:pPr>
            <a:endParaRPr lang="en-US" dirty="0">
              <a:solidFill>
                <a:srgbClr val="FFFFFF"/>
              </a:solidFill>
            </a:endParaRPr>
          </a:p>
          <a:p>
            <a:pPr marL="514350" indent="-514350">
              <a:buFont typeface="+mj-lt"/>
              <a:buAutoNum type="romanUcPeriod"/>
            </a:pPr>
            <a:endParaRPr lang="en-US" dirty="0">
              <a:solidFill>
                <a:srgbClr val="FFFFFF"/>
              </a:solidFill>
            </a:endParaRPr>
          </a:p>
        </p:txBody>
      </p:sp>
    </p:spTree>
    <p:extLst>
      <p:ext uri="{BB962C8B-B14F-4D97-AF65-F5344CB8AC3E}">
        <p14:creationId xmlns:p14="http://schemas.microsoft.com/office/powerpoint/2010/main" val="342416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B11CE-314D-485F-9085-134ABEC156E5}"/>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flattening</a:t>
            </a:r>
          </a:p>
        </p:txBody>
      </p:sp>
      <p:cxnSp>
        <p:nvCxnSpPr>
          <p:cNvPr id="25" name="Straight Connector 24">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5A8852C-6959-4DC4-B91A-85D4865B7122}"/>
              </a:ext>
            </a:extLst>
          </p:cNvPr>
          <p:cNvPicPr>
            <a:picLocks noChangeAspect="1"/>
          </p:cNvPicPr>
          <p:nvPr/>
        </p:nvPicPr>
        <p:blipFill>
          <a:blip r:embed="rId2"/>
          <a:stretch>
            <a:fillRect/>
          </a:stretch>
        </p:blipFill>
        <p:spPr>
          <a:xfrm>
            <a:off x="4654984" y="1498346"/>
            <a:ext cx="6896936" cy="3862284"/>
          </a:xfrm>
          <a:prstGeom prst="rect">
            <a:avLst/>
          </a:prstGeom>
        </p:spPr>
      </p:pic>
    </p:spTree>
    <p:extLst>
      <p:ext uri="{BB962C8B-B14F-4D97-AF65-F5344CB8AC3E}">
        <p14:creationId xmlns:p14="http://schemas.microsoft.com/office/powerpoint/2010/main" val="3526522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5B56D-CE8C-4E4F-9215-B3E9DE1C9710}"/>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Full connection</a:t>
            </a:r>
          </a:p>
        </p:txBody>
      </p:sp>
      <p:cxnSp>
        <p:nvCxnSpPr>
          <p:cNvPr id="18" name="Straight Connector 17">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BC4D75E-5EFD-440A-AE6B-F4B547F3295B}"/>
              </a:ext>
            </a:extLst>
          </p:cNvPr>
          <p:cNvPicPr>
            <a:picLocks noChangeAspect="1"/>
          </p:cNvPicPr>
          <p:nvPr/>
        </p:nvPicPr>
        <p:blipFill>
          <a:blip r:embed="rId2"/>
          <a:stretch>
            <a:fillRect/>
          </a:stretch>
        </p:blipFill>
        <p:spPr>
          <a:xfrm>
            <a:off x="4478231" y="1483422"/>
            <a:ext cx="7625345" cy="4232066"/>
          </a:xfrm>
          <a:prstGeom prst="rect">
            <a:avLst/>
          </a:prstGeom>
        </p:spPr>
      </p:pic>
    </p:spTree>
    <p:extLst>
      <p:ext uri="{BB962C8B-B14F-4D97-AF65-F5344CB8AC3E}">
        <p14:creationId xmlns:p14="http://schemas.microsoft.com/office/powerpoint/2010/main" val="2701741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digital binary data on a screen">
            <a:extLst>
              <a:ext uri="{FF2B5EF4-FFF2-40B4-BE49-F238E27FC236}">
                <a16:creationId xmlns:a16="http://schemas.microsoft.com/office/drawing/2014/main" id="{AAB5947A-43AE-4B38-93B4-F2E6D9294F74}"/>
              </a:ext>
            </a:extLst>
          </p:cNvPr>
          <p:cNvPicPr>
            <a:picLocks noChangeAspect="1"/>
          </p:cNvPicPr>
          <p:nvPr/>
        </p:nvPicPr>
        <p:blipFill rotWithShape="1">
          <a:blip r:embed="rId2">
            <a:duotone>
              <a:schemeClr val="bg2">
                <a:shade val="45000"/>
                <a:satMod val="135000"/>
              </a:schemeClr>
              <a:prstClr val="white"/>
            </a:duotone>
            <a:alphaModFix amt="35000"/>
          </a:blip>
          <a:srcRect l="25"/>
          <a:stretch/>
        </p:blipFill>
        <p:spPr>
          <a:xfrm>
            <a:off x="20" y="-1"/>
            <a:ext cx="12188932" cy="6858000"/>
          </a:xfrm>
          <a:prstGeom prst="rect">
            <a:avLst/>
          </a:prstGeom>
        </p:spPr>
      </p:pic>
      <p:cxnSp>
        <p:nvCxnSpPr>
          <p:cNvPr id="11"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FBFBCD-A1A7-47DF-A593-514A30E56E50}"/>
              </a:ext>
            </a:extLst>
          </p:cNvPr>
          <p:cNvSpPr>
            <a:spLocks noGrp="1"/>
          </p:cNvSpPr>
          <p:nvPr>
            <p:ph idx="1"/>
          </p:nvPr>
        </p:nvSpPr>
        <p:spPr>
          <a:xfrm>
            <a:off x="4649645" y="643467"/>
            <a:ext cx="6895838" cy="5571066"/>
          </a:xfrm>
        </p:spPr>
        <p:txBody>
          <a:bodyPr anchor="ctr">
            <a:normAutofit/>
          </a:bodyPr>
          <a:lstStyle/>
          <a:p>
            <a:r>
              <a:rPr lang="en-US" sz="9600" dirty="0"/>
              <a:t>Programming</a:t>
            </a:r>
            <a:endParaRPr lang="en-US" sz="1800" dirty="0"/>
          </a:p>
        </p:txBody>
      </p:sp>
    </p:spTree>
    <p:extLst>
      <p:ext uri="{BB962C8B-B14F-4D97-AF65-F5344CB8AC3E}">
        <p14:creationId xmlns:p14="http://schemas.microsoft.com/office/powerpoint/2010/main" val="2530991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A3056-9B88-444B-94DA-40B0F2C6E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8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5647C-9ED1-4455-BEEE-DF860C4947BF}"/>
              </a:ext>
            </a:extLst>
          </p:cNvPr>
          <p:cNvSpPr>
            <a:spLocks noGrp="1"/>
          </p:cNvSpPr>
          <p:nvPr>
            <p:ph type="title"/>
          </p:nvPr>
        </p:nvSpPr>
        <p:spPr>
          <a:xfrm>
            <a:off x="1024129" y="585215"/>
            <a:ext cx="3630168" cy="1677467"/>
          </a:xfrm>
        </p:spPr>
        <p:txBody>
          <a:bodyPr>
            <a:normAutofit fontScale="90000"/>
          </a:bodyPr>
          <a:lstStyle/>
          <a:p>
            <a:r>
              <a:rPr lang="en-US" sz="4400" dirty="0"/>
              <a:t>Programming Language: python</a:t>
            </a:r>
          </a:p>
        </p:txBody>
      </p:sp>
      <p:cxnSp>
        <p:nvCxnSpPr>
          <p:cNvPr id="10" name="Straight Connector 9">
            <a:extLst>
              <a:ext uri="{FF2B5EF4-FFF2-40B4-BE49-F238E27FC236}">
                <a16:creationId xmlns:a16="http://schemas.microsoft.com/office/drawing/2014/main" id="{6820BD55-A71A-48C6-B0F7-235147F39D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9130" y="2423548"/>
            <a:ext cx="356616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A72D79-42A5-4F9B-923E-AE9D54C7C8EE}"/>
              </a:ext>
            </a:extLst>
          </p:cNvPr>
          <p:cNvSpPr>
            <a:spLocks noGrp="1"/>
          </p:cNvSpPr>
          <p:nvPr>
            <p:ph idx="1"/>
          </p:nvPr>
        </p:nvSpPr>
        <p:spPr>
          <a:xfrm>
            <a:off x="1024129" y="2584415"/>
            <a:ext cx="3888530" cy="3724944"/>
          </a:xfrm>
        </p:spPr>
        <p:txBody>
          <a:bodyPr>
            <a:normAutofit fontScale="92500"/>
          </a:bodyPr>
          <a:lstStyle/>
          <a:p>
            <a:pPr rtl="0">
              <a:spcBef>
                <a:spcPts val="0"/>
              </a:spcBef>
              <a:spcAft>
                <a:spcPts val="0"/>
              </a:spcAft>
            </a:pPr>
            <a:r>
              <a:rPr lang="en-US" sz="2800" b="0" i="0" u="none" strike="noStrike" dirty="0">
                <a:effectLst/>
                <a:latin typeface="Arial" panose="020B0604020202020204" pitchFamily="34" charset="0"/>
              </a:rPr>
              <a:t>Python seems to be winning the battle as the preferred language of Machine Learning. The availability of libraries and open-source tools make it ideal choice for developing ML models.</a:t>
            </a:r>
            <a:endParaRPr lang="en-US" sz="2800" b="0" dirty="0">
              <a:effectLst/>
            </a:endParaRPr>
          </a:p>
          <a:p>
            <a:br>
              <a:rPr lang="en-US" sz="2000" dirty="0"/>
            </a:br>
            <a:endParaRPr lang="en-US" sz="2000" dirty="0"/>
          </a:p>
        </p:txBody>
      </p:sp>
      <p:sp>
        <p:nvSpPr>
          <p:cNvPr id="12" name="Rectangle 11">
            <a:extLst>
              <a:ext uri="{FF2B5EF4-FFF2-40B4-BE49-F238E27FC236}">
                <a16:creationId xmlns:a16="http://schemas.microsoft.com/office/drawing/2014/main" id="{DA215CF0-5E5E-4D2E-B3AE-366652A368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396" y="0"/>
            <a:ext cx="6909991" cy="6858000"/>
          </a:xfrm>
          <a:prstGeom prst="rect">
            <a:avLst/>
          </a:prstGeom>
          <a:blipFill dpi="0" rotWithShape="1">
            <a:blip r:embed="rId2">
              <a:duotone>
                <a:schemeClr val="accent1">
                  <a:shade val="45000"/>
                  <a:satMod val="135000"/>
                </a:schemeClr>
                <a:prstClr val="white"/>
              </a:duotone>
            </a:blip>
            <a:srcRect/>
            <a:tile tx="6350" ty="-10160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Tree>
    <p:extLst>
      <p:ext uri="{BB962C8B-B14F-4D97-AF65-F5344CB8AC3E}">
        <p14:creationId xmlns:p14="http://schemas.microsoft.com/office/powerpoint/2010/main" val="367787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8960-1E5B-4A9F-8F5E-DFABE0BD3F04}"/>
              </a:ext>
            </a:extLst>
          </p:cNvPr>
          <p:cNvSpPr>
            <a:spLocks noGrp="1"/>
          </p:cNvSpPr>
          <p:nvPr>
            <p:ph type="title"/>
          </p:nvPr>
        </p:nvSpPr>
        <p:spPr/>
        <p:txBody>
          <a:bodyPr/>
          <a:lstStyle/>
          <a:p>
            <a:r>
              <a:rPr lang="en-US" dirty="0"/>
              <a:t>Python libraries for machine learning</a:t>
            </a:r>
          </a:p>
        </p:txBody>
      </p:sp>
      <p:sp>
        <p:nvSpPr>
          <p:cNvPr id="3" name="Content Placeholder 2">
            <a:extLst>
              <a:ext uri="{FF2B5EF4-FFF2-40B4-BE49-F238E27FC236}">
                <a16:creationId xmlns:a16="http://schemas.microsoft.com/office/drawing/2014/main" id="{E1A46F5D-013A-4D1A-8A1F-322D0AD22BBD}"/>
              </a:ext>
            </a:extLst>
          </p:cNvPr>
          <p:cNvSpPr>
            <a:spLocks noGrp="1"/>
          </p:cNvSpPr>
          <p:nvPr>
            <p:ph idx="1"/>
          </p:nvPr>
        </p:nvSpPr>
        <p:spPr>
          <a:xfrm>
            <a:off x="1024128" y="2286000"/>
            <a:ext cx="3846975" cy="1499616"/>
          </a:xfrm>
        </p:spPr>
        <p:txBody>
          <a:bodyPr>
            <a:normAutofit/>
          </a:bodyPr>
          <a:lstStyle/>
          <a:p>
            <a:pPr marL="0" indent="0">
              <a:buNone/>
            </a:pPr>
            <a:r>
              <a:rPr lang="en-US" sz="5400" dirty="0">
                <a:solidFill>
                  <a:srgbClr val="FF0000"/>
                </a:solidFill>
              </a:rPr>
              <a:t>TensorFlow</a:t>
            </a:r>
          </a:p>
        </p:txBody>
      </p:sp>
      <p:sp>
        <p:nvSpPr>
          <p:cNvPr id="4" name="TextBox 3">
            <a:extLst>
              <a:ext uri="{FF2B5EF4-FFF2-40B4-BE49-F238E27FC236}">
                <a16:creationId xmlns:a16="http://schemas.microsoft.com/office/drawing/2014/main" id="{375707C5-6911-4007-9725-3241CA50AA23}"/>
              </a:ext>
            </a:extLst>
          </p:cNvPr>
          <p:cNvSpPr txBox="1"/>
          <p:nvPr/>
        </p:nvSpPr>
        <p:spPr>
          <a:xfrm>
            <a:off x="5434554" y="1859460"/>
            <a:ext cx="6203577" cy="4708981"/>
          </a:xfrm>
          <a:prstGeom prst="rect">
            <a:avLst/>
          </a:prstGeom>
          <a:noFill/>
        </p:spPr>
        <p:txBody>
          <a:bodyPr wrap="square" rtlCol="0">
            <a:spAutoFit/>
          </a:bodyPr>
          <a:lstStyle/>
          <a:p>
            <a:pPr rtl="0">
              <a:spcBef>
                <a:spcPts val="0"/>
              </a:spcBef>
              <a:spcAft>
                <a:spcPts val="0"/>
              </a:spcAft>
            </a:pPr>
            <a:r>
              <a:rPr lang="en-US" sz="2400" b="0" i="0" u="none" strike="noStrike" dirty="0">
                <a:effectLst/>
              </a:rPr>
              <a:t>When TensorFlow was open-sourced in November 2015, there were already many popular open-source libraries for Deep Learning and to be fair most of TensorFlow’s features already existed in one library or another. Nevertheless,</a:t>
            </a:r>
            <a:endParaRPr lang="en-US" sz="2400" b="0" dirty="0">
              <a:effectLst/>
            </a:endParaRPr>
          </a:p>
          <a:p>
            <a:pPr rtl="0">
              <a:spcBef>
                <a:spcPts val="0"/>
              </a:spcBef>
              <a:spcAft>
                <a:spcPts val="0"/>
              </a:spcAft>
            </a:pPr>
            <a:r>
              <a:rPr lang="en-US" sz="2400" b="0" i="0" u="none" strike="noStrike" dirty="0">
                <a:effectLst/>
              </a:rPr>
              <a:t>TensorFlow’s clean design, scalability, flexibility, and great documentation quickly boosted it to the top of the list. In short, TensorFlow was designed to be flexible, scalable, and production-ready, and existing frameworks arguably hit only two out of the three of these.</a:t>
            </a:r>
            <a:endParaRPr lang="en-US" sz="2400" b="0" dirty="0">
              <a:effectLst/>
            </a:endParaRPr>
          </a:p>
          <a:p>
            <a:br>
              <a:rPr lang="en-US" dirty="0"/>
            </a:br>
            <a:endParaRPr lang="en-US" dirty="0"/>
          </a:p>
        </p:txBody>
      </p:sp>
      <p:sp>
        <p:nvSpPr>
          <p:cNvPr id="5" name="TextBox 4">
            <a:extLst>
              <a:ext uri="{FF2B5EF4-FFF2-40B4-BE49-F238E27FC236}">
                <a16:creationId xmlns:a16="http://schemas.microsoft.com/office/drawing/2014/main" id="{8F17E8D6-E756-4C42-98E7-795CC43618B2}"/>
              </a:ext>
            </a:extLst>
          </p:cNvPr>
          <p:cNvSpPr txBox="1"/>
          <p:nvPr/>
        </p:nvSpPr>
        <p:spPr>
          <a:xfrm>
            <a:off x="514046" y="3342008"/>
            <a:ext cx="4793060" cy="2585323"/>
          </a:xfrm>
          <a:prstGeom prst="rect">
            <a:avLst/>
          </a:prstGeom>
          <a:noFill/>
        </p:spPr>
        <p:txBody>
          <a:bodyPr wrap="square" rtlCol="0">
            <a:spAutoFit/>
          </a:bodyPr>
          <a:lstStyle/>
          <a:p>
            <a:pPr marL="285750" indent="-285750" rtl="0">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 Handling deep neural networks</a:t>
            </a:r>
            <a:endParaRPr lang="en-US" b="0" dirty="0">
              <a:effectLst/>
            </a:endParaRPr>
          </a:p>
          <a:p>
            <a:pPr marL="285750" indent="-285750" rtl="0">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 Natural Language Processing</a:t>
            </a:r>
            <a:endParaRPr lang="en-US" b="0" dirty="0">
              <a:effectLst/>
            </a:endParaRPr>
          </a:p>
          <a:p>
            <a:pPr marL="285750" indent="-285750" rtl="0">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 Partial Differential Equation</a:t>
            </a:r>
            <a:endParaRPr lang="en-US" b="0" dirty="0">
              <a:effectLst/>
            </a:endParaRPr>
          </a:p>
          <a:p>
            <a:pPr marL="285750" indent="-285750" rtl="0">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 Abstraction capabilities</a:t>
            </a:r>
            <a:endParaRPr lang="en-US" b="0" dirty="0">
              <a:effectLst/>
            </a:endParaRPr>
          </a:p>
          <a:p>
            <a:pPr marL="285750" indent="-285750" rtl="0">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 Image, Text, and Speech recognition</a:t>
            </a:r>
            <a:endParaRPr lang="en-US" b="0" dirty="0">
              <a:effectLst/>
            </a:endParaRPr>
          </a:p>
          <a:p>
            <a:pPr marL="285750" indent="-285750" rtl="0">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 Effortless collaboration of ideas and code</a:t>
            </a:r>
            <a:endParaRPr lang="en-US" b="0" dirty="0">
              <a:effectLst/>
            </a:endParaRPr>
          </a:p>
          <a:p>
            <a:pPr rtl="0">
              <a:spcBef>
                <a:spcPts val="0"/>
              </a:spcBef>
              <a:spcAft>
                <a:spcPts val="0"/>
              </a:spcAft>
            </a:pPr>
            <a:r>
              <a:rPr lang="en-US" sz="1800" b="1" i="0" u="sng" strike="noStrike" dirty="0">
                <a:effectLst/>
                <a:latin typeface="Arial" panose="020B0604020202020204" pitchFamily="34" charset="0"/>
              </a:rPr>
              <a:t>Core Task: </a:t>
            </a:r>
            <a:r>
              <a:rPr lang="en-US" sz="1800" b="0" i="0" u="none" strike="noStrike" dirty="0">
                <a:effectLst/>
                <a:latin typeface="Arial" panose="020B0604020202020204" pitchFamily="34" charset="0"/>
              </a:rPr>
              <a:t>Build Deep Learning models</a:t>
            </a:r>
            <a:endParaRPr lang="en-US" b="0" dirty="0">
              <a:effectLst/>
            </a:endParaRPr>
          </a:p>
          <a:p>
            <a:br>
              <a:rPr lang="en-US" dirty="0"/>
            </a:br>
            <a:endParaRPr lang="en-US" dirty="0"/>
          </a:p>
        </p:txBody>
      </p:sp>
      <p:cxnSp>
        <p:nvCxnSpPr>
          <p:cNvPr id="7" name="Straight Connector 6">
            <a:extLst>
              <a:ext uri="{FF2B5EF4-FFF2-40B4-BE49-F238E27FC236}">
                <a16:creationId xmlns:a16="http://schemas.microsoft.com/office/drawing/2014/main" id="{B110A90A-2D69-48C3-B9A7-8D6DF6471AC8}"/>
              </a:ext>
            </a:extLst>
          </p:cNvPr>
          <p:cNvCxnSpPr/>
          <p:nvPr/>
        </p:nvCxnSpPr>
        <p:spPr>
          <a:xfrm>
            <a:off x="5307106" y="1859460"/>
            <a:ext cx="0" cy="4354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E78EC7-C506-4651-967A-A2F133439D3F}"/>
              </a:ext>
            </a:extLst>
          </p:cNvPr>
          <p:cNvCxnSpPr>
            <a:cxnSpLocks/>
          </p:cNvCxnSpPr>
          <p:nvPr/>
        </p:nvCxnSpPr>
        <p:spPr>
          <a:xfrm>
            <a:off x="514046" y="3030071"/>
            <a:ext cx="414760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57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8960-1E5B-4A9F-8F5E-DFABE0BD3F04}"/>
              </a:ext>
            </a:extLst>
          </p:cNvPr>
          <p:cNvSpPr>
            <a:spLocks noGrp="1"/>
          </p:cNvSpPr>
          <p:nvPr>
            <p:ph type="title"/>
          </p:nvPr>
        </p:nvSpPr>
        <p:spPr/>
        <p:txBody>
          <a:bodyPr/>
          <a:lstStyle/>
          <a:p>
            <a:r>
              <a:rPr lang="en-US" dirty="0"/>
              <a:t>Python libraries for machine learning</a:t>
            </a:r>
          </a:p>
        </p:txBody>
      </p:sp>
      <p:sp>
        <p:nvSpPr>
          <p:cNvPr id="3" name="Content Placeholder 2">
            <a:extLst>
              <a:ext uri="{FF2B5EF4-FFF2-40B4-BE49-F238E27FC236}">
                <a16:creationId xmlns:a16="http://schemas.microsoft.com/office/drawing/2014/main" id="{E1A46F5D-013A-4D1A-8A1F-322D0AD22BBD}"/>
              </a:ext>
            </a:extLst>
          </p:cNvPr>
          <p:cNvSpPr>
            <a:spLocks noGrp="1"/>
          </p:cNvSpPr>
          <p:nvPr>
            <p:ph idx="1"/>
          </p:nvPr>
        </p:nvSpPr>
        <p:spPr>
          <a:xfrm>
            <a:off x="1024128" y="2286000"/>
            <a:ext cx="3846975" cy="1499616"/>
          </a:xfrm>
        </p:spPr>
        <p:txBody>
          <a:bodyPr>
            <a:normAutofit/>
          </a:bodyPr>
          <a:lstStyle/>
          <a:p>
            <a:pPr marL="0" indent="0">
              <a:buNone/>
            </a:pPr>
            <a:r>
              <a:rPr lang="en-US" sz="5400" dirty="0" err="1">
                <a:solidFill>
                  <a:srgbClr val="FF0000"/>
                </a:solidFill>
              </a:rPr>
              <a:t>Pytorch</a:t>
            </a:r>
            <a:r>
              <a:rPr lang="en-US" sz="5400" dirty="0">
                <a:solidFill>
                  <a:srgbClr val="FF0000"/>
                </a:solidFill>
              </a:rPr>
              <a:t> </a:t>
            </a:r>
          </a:p>
        </p:txBody>
      </p:sp>
      <p:sp>
        <p:nvSpPr>
          <p:cNvPr id="4" name="TextBox 3">
            <a:extLst>
              <a:ext uri="{FF2B5EF4-FFF2-40B4-BE49-F238E27FC236}">
                <a16:creationId xmlns:a16="http://schemas.microsoft.com/office/drawing/2014/main" id="{375707C5-6911-4007-9725-3241CA50AA23}"/>
              </a:ext>
            </a:extLst>
          </p:cNvPr>
          <p:cNvSpPr txBox="1"/>
          <p:nvPr/>
        </p:nvSpPr>
        <p:spPr>
          <a:xfrm>
            <a:off x="5474377" y="2880343"/>
            <a:ext cx="6203577" cy="2554545"/>
          </a:xfrm>
          <a:prstGeom prst="rect">
            <a:avLst/>
          </a:prstGeom>
          <a:noFill/>
        </p:spPr>
        <p:txBody>
          <a:bodyPr wrap="square" rtlCol="0">
            <a:spAutoFit/>
          </a:bodyPr>
          <a:lstStyle/>
          <a:p>
            <a:pPr rtl="0">
              <a:spcBef>
                <a:spcPts val="0"/>
              </a:spcBef>
              <a:spcAft>
                <a:spcPts val="0"/>
              </a:spcAft>
            </a:pPr>
            <a:r>
              <a:rPr lang="en-US" sz="3200" dirty="0"/>
              <a:t>Considered among the top contenders in the race of being the best Machine Learning and Deep Learning framework, </a:t>
            </a:r>
            <a:r>
              <a:rPr lang="en-US" sz="3200" dirty="0" err="1"/>
              <a:t>PyTorch</a:t>
            </a:r>
            <a:r>
              <a:rPr lang="en-US" sz="3200" dirty="0"/>
              <a:t> faces tough competition from TensorFlow.</a:t>
            </a:r>
          </a:p>
        </p:txBody>
      </p:sp>
      <p:sp>
        <p:nvSpPr>
          <p:cNvPr id="5" name="TextBox 4">
            <a:extLst>
              <a:ext uri="{FF2B5EF4-FFF2-40B4-BE49-F238E27FC236}">
                <a16:creationId xmlns:a16="http://schemas.microsoft.com/office/drawing/2014/main" id="{8F17E8D6-E756-4C42-98E7-795CC43618B2}"/>
              </a:ext>
            </a:extLst>
          </p:cNvPr>
          <p:cNvSpPr txBox="1"/>
          <p:nvPr/>
        </p:nvSpPr>
        <p:spPr>
          <a:xfrm>
            <a:off x="179294" y="3342008"/>
            <a:ext cx="5127812" cy="3139321"/>
          </a:xfrm>
          <a:prstGeom prst="rect">
            <a:avLst/>
          </a:prstGeom>
          <a:noFill/>
        </p:spPr>
        <p:txBody>
          <a:bodyPr wrap="square" rtlCol="0">
            <a:spAutoFit/>
          </a:bodyPr>
          <a:lstStyle/>
          <a:p>
            <a:pPr marL="285750" indent="-285750" rtl="0">
              <a:spcBef>
                <a:spcPts val="0"/>
              </a:spcBef>
              <a:spcAft>
                <a:spcPts val="0"/>
              </a:spcAft>
              <a:buFont typeface="Arial" panose="020B0604020202020204" pitchFamily="34" charset="0"/>
              <a:buChar char="•"/>
            </a:pPr>
            <a:r>
              <a:rPr lang="en-US" sz="2400" b="1" i="0" u="sng" strike="noStrike" dirty="0">
                <a:effectLst/>
              </a:rPr>
              <a:t>Pros</a:t>
            </a:r>
            <a:r>
              <a:rPr lang="en-US" sz="2400" b="0" i="0" u="none" strike="noStrike" dirty="0">
                <a:effectLst/>
              </a:rPr>
              <a:t>: very customizable, widely used in deep learning research</a:t>
            </a:r>
            <a:endParaRPr lang="en-US" sz="2400" b="0" dirty="0">
              <a:effectLst/>
            </a:endParaRPr>
          </a:p>
          <a:p>
            <a:pPr marL="285750" indent="-285750" rtl="0">
              <a:spcBef>
                <a:spcPts val="0"/>
              </a:spcBef>
              <a:spcAft>
                <a:spcPts val="0"/>
              </a:spcAft>
              <a:buFont typeface="Arial" panose="020B0604020202020204" pitchFamily="34" charset="0"/>
              <a:buChar char="•"/>
            </a:pPr>
            <a:r>
              <a:rPr lang="en-US" sz="2400" b="1" i="0" u="sng" strike="noStrike" dirty="0">
                <a:effectLst/>
              </a:rPr>
              <a:t>Cons</a:t>
            </a:r>
            <a:r>
              <a:rPr lang="en-US" sz="2400" b="0" i="0" u="none" strike="noStrike" dirty="0">
                <a:effectLst/>
              </a:rPr>
              <a:t>: fewer NLP abstractions, not optimized for speed</a:t>
            </a:r>
            <a:endParaRPr lang="en-US" sz="2400" b="0" dirty="0">
              <a:effectLst/>
            </a:endParaRPr>
          </a:p>
          <a:p>
            <a:pPr marL="285750" indent="-285750" rtl="0">
              <a:spcBef>
                <a:spcPts val="0"/>
              </a:spcBef>
              <a:spcAft>
                <a:spcPts val="0"/>
              </a:spcAft>
              <a:buFont typeface="Arial" panose="020B0604020202020204" pitchFamily="34" charset="0"/>
              <a:buChar char="•"/>
            </a:pPr>
            <a:r>
              <a:rPr lang="en-US" sz="2400" b="1" i="0" u="sng" strike="noStrike" dirty="0">
                <a:effectLst/>
              </a:rPr>
              <a:t>Core</a:t>
            </a:r>
            <a:r>
              <a:rPr lang="en-US" sz="2400" b="0" i="0" u="none" strike="noStrike" dirty="0">
                <a:effectLst/>
              </a:rPr>
              <a:t> </a:t>
            </a:r>
            <a:r>
              <a:rPr lang="en-US" sz="2400" b="1" i="0" u="sng" strike="noStrike" dirty="0">
                <a:effectLst/>
              </a:rPr>
              <a:t>task</a:t>
            </a:r>
            <a:r>
              <a:rPr lang="en-US" sz="2400" b="0" i="0" u="none" strike="noStrike" dirty="0">
                <a:effectLst/>
              </a:rPr>
              <a:t>: Developing and training deep learning models</a:t>
            </a:r>
            <a:endParaRPr lang="en-US" sz="2400" b="0" dirty="0">
              <a:effectLst/>
            </a:endParaRPr>
          </a:p>
          <a:p>
            <a:br>
              <a:rPr lang="en-US" dirty="0"/>
            </a:br>
            <a:br>
              <a:rPr lang="en-US" dirty="0"/>
            </a:br>
            <a:endParaRPr lang="en-US" dirty="0"/>
          </a:p>
        </p:txBody>
      </p:sp>
      <p:cxnSp>
        <p:nvCxnSpPr>
          <p:cNvPr id="7" name="Straight Connector 6">
            <a:extLst>
              <a:ext uri="{FF2B5EF4-FFF2-40B4-BE49-F238E27FC236}">
                <a16:creationId xmlns:a16="http://schemas.microsoft.com/office/drawing/2014/main" id="{B110A90A-2D69-48C3-B9A7-8D6DF6471AC8}"/>
              </a:ext>
            </a:extLst>
          </p:cNvPr>
          <p:cNvCxnSpPr/>
          <p:nvPr/>
        </p:nvCxnSpPr>
        <p:spPr>
          <a:xfrm>
            <a:off x="5307106" y="1859460"/>
            <a:ext cx="0" cy="4354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7F926C-6BF4-4CB8-884B-5B40A4D83314}"/>
              </a:ext>
            </a:extLst>
          </p:cNvPr>
          <p:cNvCxnSpPr/>
          <p:nvPr/>
        </p:nvCxnSpPr>
        <p:spPr>
          <a:xfrm>
            <a:off x="514046" y="2994212"/>
            <a:ext cx="416553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67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8960-1E5B-4A9F-8F5E-DFABE0BD3F04}"/>
              </a:ext>
            </a:extLst>
          </p:cNvPr>
          <p:cNvSpPr>
            <a:spLocks noGrp="1"/>
          </p:cNvSpPr>
          <p:nvPr>
            <p:ph type="title"/>
          </p:nvPr>
        </p:nvSpPr>
        <p:spPr/>
        <p:txBody>
          <a:bodyPr/>
          <a:lstStyle/>
          <a:p>
            <a:r>
              <a:rPr lang="en-US" dirty="0"/>
              <a:t>Python libraries for machine learning</a:t>
            </a:r>
          </a:p>
        </p:txBody>
      </p:sp>
      <p:sp>
        <p:nvSpPr>
          <p:cNvPr id="3" name="Content Placeholder 2">
            <a:extLst>
              <a:ext uri="{FF2B5EF4-FFF2-40B4-BE49-F238E27FC236}">
                <a16:creationId xmlns:a16="http://schemas.microsoft.com/office/drawing/2014/main" id="{E1A46F5D-013A-4D1A-8A1F-322D0AD22BBD}"/>
              </a:ext>
            </a:extLst>
          </p:cNvPr>
          <p:cNvSpPr>
            <a:spLocks noGrp="1"/>
          </p:cNvSpPr>
          <p:nvPr>
            <p:ph idx="1"/>
          </p:nvPr>
        </p:nvSpPr>
        <p:spPr>
          <a:xfrm>
            <a:off x="1024128" y="2286000"/>
            <a:ext cx="3846975" cy="1499616"/>
          </a:xfrm>
        </p:spPr>
        <p:txBody>
          <a:bodyPr>
            <a:normAutofit/>
          </a:bodyPr>
          <a:lstStyle/>
          <a:p>
            <a:pPr marL="0" indent="0">
              <a:buNone/>
            </a:pPr>
            <a:r>
              <a:rPr lang="en-US" sz="5400" dirty="0">
                <a:solidFill>
                  <a:srgbClr val="FF0000"/>
                </a:solidFill>
              </a:rPr>
              <a:t>Keras</a:t>
            </a:r>
          </a:p>
        </p:txBody>
      </p:sp>
      <p:sp>
        <p:nvSpPr>
          <p:cNvPr id="4" name="TextBox 3">
            <a:extLst>
              <a:ext uri="{FF2B5EF4-FFF2-40B4-BE49-F238E27FC236}">
                <a16:creationId xmlns:a16="http://schemas.microsoft.com/office/drawing/2014/main" id="{375707C5-6911-4007-9725-3241CA50AA23}"/>
              </a:ext>
            </a:extLst>
          </p:cNvPr>
          <p:cNvSpPr txBox="1"/>
          <p:nvPr/>
        </p:nvSpPr>
        <p:spPr>
          <a:xfrm>
            <a:off x="5434554" y="1859460"/>
            <a:ext cx="6203577" cy="4031873"/>
          </a:xfrm>
          <a:prstGeom prst="rect">
            <a:avLst/>
          </a:prstGeom>
          <a:noFill/>
        </p:spPr>
        <p:txBody>
          <a:bodyPr wrap="square" rtlCol="0">
            <a:spAutoFit/>
          </a:bodyPr>
          <a:lstStyle/>
          <a:p>
            <a:pPr rtl="0">
              <a:spcBef>
                <a:spcPts val="0"/>
              </a:spcBef>
              <a:spcAft>
                <a:spcPts val="0"/>
              </a:spcAft>
            </a:pPr>
            <a:r>
              <a:rPr lang="en-US" sz="3200" b="0" i="0" u="none" strike="noStrike" dirty="0">
                <a:effectLst/>
                <a:latin typeface="Arial" panose="020B0604020202020204" pitchFamily="34" charset="0"/>
              </a:rPr>
              <a:t>Keras is one of the most popular and open-source neural network libraries for Python. Initially designed by a Google engineer, Keras was soon supported in TensorFlow’s core library making it accessible on top of TensorFlow.</a:t>
            </a:r>
            <a:endParaRPr lang="en-US" sz="3200" dirty="0"/>
          </a:p>
        </p:txBody>
      </p:sp>
      <p:sp>
        <p:nvSpPr>
          <p:cNvPr id="5" name="TextBox 4">
            <a:extLst>
              <a:ext uri="{FF2B5EF4-FFF2-40B4-BE49-F238E27FC236}">
                <a16:creationId xmlns:a16="http://schemas.microsoft.com/office/drawing/2014/main" id="{8F17E8D6-E756-4C42-98E7-795CC43618B2}"/>
              </a:ext>
            </a:extLst>
          </p:cNvPr>
          <p:cNvSpPr txBox="1"/>
          <p:nvPr/>
        </p:nvSpPr>
        <p:spPr>
          <a:xfrm>
            <a:off x="514046" y="3342008"/>
            <a:ext cx="4793060" cy="2677656"/>
          </a:xfrm>
          <a:prstGeom prst="rect">
            <a:avLst/>
          </a:prstGeom>
          <a:noFill/>
        </p:spPr>
        <p:txBody>
          <a:bodyPr wrap="square" rtlCol="0">
            <a:spAutoFit/>
          </a:bodyPr>
          <a:lstStyle/>
          <a:p>
            <a:pPr marL="285750" indent="-285750" rtl="0">
              <a:spcBef>
                <a:spcPts val="0"/>
              </a:spcBef>
              <a:spcAft>
                <a:spcPts val="0"/>
              </a:spcAft>
              <a:buFont typeface="Arial" panose="020B0604020202020204" pitchFamily="34" charset="0"/>
              <a:buChar char="•"/>
            </a:pPr>
            <a:r>
              <a:rPr lang="en-US" sz="2400" b="0" i="0" u="none" strike="noStrike" dirty="0">
                <a:effectLst/>
                <a:latin typeface="Arial" panose="020B0604020202020204" pitchFamily="34" charset="0"/>
              </a:rPr>
              <a:t>Neural layers</a:t>
            </a:r>
            <a:endParaRPr lang="en-US" sz="2400" b="0" dirty="0">
              <a:effectLst/>
            </a:endParaRPr>
          </a:p>
          <a:p>
            <a:pPr marL="285750" indent="-285750" rtl="0">
              <a:spcBef>
                <a:spcPts val="0"/>
              </a:spcBef>
              <a:spcAft>
                <a:spcPts val="0"/>
              </a:spcAft>
              <a:buFont typeface="Arial" panose="020B0604020202020204" pitchFamily="34" charset="0"/>
              <a:buChar char="•"/>
            </a:pPr>
            <a:r>
              <a:rPr lang="en-US" sz="2400" b="0" i="0" u="none" strike="noStrike" dirty="0">
                <a:effectLst/>
                <a:latin typeface="Arial" panose="020B0604020202020204" pitchFamily="34" charset="0"/>
              </a:rPr>
              <a:t>Activation and cost functions</a:t>
            </a:r>
            <a:endParaRPr lang="en-US" sz="2400" b="0" dirty="0">
              <a:effectLst/>
            </a:endParaRPr>
          </a:p>
          <a:p>
            <a:pPr marL="285750" indent="-285750" rtl="0">
              <a:spcBef>
                <a:spcPts val="0"/>
              </a:spcBef>
              <a:spcAft>
                <a:spcPts val="0"/>
              </a:spcAft>
              <a:buFont typeface="Arial" panose="020B0604020202020204" pitchFamily="34" charset="0"/>
              <a:buChar char="•"/>
            </a:pPr>
            <a:r>
              <a:rPr lang="en-US" sz="2400" b="0" i="0" u="none" strike="noStrike" dirty="0">
                <a:effectLst/>
                <a:latin typeface="Arial" panose="020B0604020202020204" pitchFamily="34" charset="0"/>
              </a:rPr>
              <a:t>Objectives</a:t>
            </a:r>
            <a:endParaRPr lang="en-US" sz="2400" b="0" dirty="0">
              <a:effectLst/>
            </a:endParaRPr>
          </a:p>
          <a:p>
            <a:pPr marL="285750" indent="-285750" rtl="0">
              <a:spcBef>
                <a:spcPts val="0"/>
              </a:spcBef>
              <a:spcAft>
                <a:spcPts val="0"/>
              </a:spcAft>
              <a:buFont typeface="Arial" panose="020B0604020202020204" pitchFamily="34" charset="0"/>
              <a:buChar char="•"/>
            </a:pPr>
            <a:r>
              <a:rPr lang="en-US" sz="2400" b="0" i="0" u="none" strike="noStrike" dirty="0">
                <a:effectLst/>
                <a:latin typeface="Arial" panose="020B0604020202020204" pitchFamily="34" charset="0"/>
              </a:rPr>
              <a:t>Batch normalization</a:t>
            </a:r>
            <a:endParaRPr lang="en-US" sz="2400" b="0" dirty="0">
              <a:effectLst/>
            </a:endParaRPr>
          </a:p>
          <a:p>
            <a:pPr marL="285750" indent="-285750" rtl="0">
              <a:spcBef>
                <a:spcPts val="0"/>
              </a:spcBef>
              <a:spcAft>
                <a:spcPts val="0"/>
              </a:spcAft>
              <a:buFont typeface="Arial" panose="020B0604020202020204" pitchFamily="34" charset="0"/>
              <a:buChar char="•"/>
            </a:pPr>
            <a:r>
              <a:rPr lang="en-US" sz="2400" b="0" i="0" u="none" strike="noStrike" dirty="0">
                <a:effectLst/>
                <a:latin typeface="Arial" panose="020B0604020202020204" pitchFamily="34" charset="0"/>
              </a:rPr>
              <a:t>Dropout</a:t>
            </a:r>
            <a:endParaRPr lang="en-US" sz="2400" b="0" dirty="0">
              <a:effectLst/>
            </a:endParaRPr>
          </a:p>
          <a:p>
            <a:pPr marL="285750" indent="-285750" rtl="0">
              <a:spcBef>
                <a:spcPts val="0"/>
              </a:spcBef>
              <a:spcAft>
                <a:spcPts val="0"/>
              </a:spcAft>
              <a:buFont typeface="Arial" panose="020B0604020202020204" pitchFamily="34" charset="0"/>
              <a:buChar char="•"/>
            </a:pPr>
            <a:r>
              <a:rPr lang="en-US" sz="2400" b="0" i="0" u="none" strike="noStrike" dirty="0">
                <a:effectLst/>
                <a:latin typeface="Arial" panose="020B0604020202020204" pitchFamily="34" charset="0"/>
              </a:rPr>
              <a:t>Pooling</a:t>
            </a:r>
            <a:br>
              <a:rPr lang="en-US" sz="2400" dirty="0"/>
            </a:br>
            <a:endParaRPr lang="en-US" sz="2400" dirty="0"/>
          </a:p>
        </p:txBody>
      </p:sp>
      <p:cxnSp>
        <p:nvCxnSpPr>
          <p:cNvPr id="7" name="Straight Connector 6">
            <a:extLst>
              <a:ext uri="{FF2B5EF4-FFF2-40B4-BE49-F238E27FC236}">
                <a16:creationId xmlns:a16="http://schemas.microsoft.com/office/drawing/2014/main" id="{B110A90A-2D69-48C3-B9A7-8D6DF6471AC8}"/>
              </a:ext>
            </a:extLst>
          </p:cNvPr>
          <p:cNvCxnSpPr/>
          <p:nvPr/>
        </p:nvCxnSpPr>
        <p:spPr>
          <a:xfrm>
            <a:off x="5307106" y="1859460"/>
            <a:ext cx="0" cy="4354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366525E-AB46-4FFF-8F57-7FF8AEB40E44}"/>
              </a:ext>
            </a:extLst>
          </p:cNvPr>
          <p:cNvCxnSpPr>
            <a:cxnSpLocks/>
          </p:cNvCxnSpPr>
          <p:nvPr/>
        </p:nvCxnSpPr>
        <p:spPr>
          <a:xfrm>
            <a:off x="514046" y="3030071"/>
            <a:ext cx="414760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43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7B04-1595-4D4F-B81A-84AD1D508A8B}"/>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6000"/>
              <a:t>What is Computer Vision</a:t>
            </a:r>
          </a:p>
        </p:txBody>
      </p:sp>
      <p:pic>
        <p:nvPicPr>
          <p:cNvPr id="1028" name="Picture 4" descr="Everything You Ever Wanted To Know About Computer Vision. | by Ilija  Mihajlovic | Towards Data Science">
            <a:extLst>
              <a:ext uri="{FF2B5EF4-FFF2-40B4-BE49-F238E27FC236}">
                <a16:creationId xmlns:a16="http://schemas.microsoft.com/office/drawing/2014/main" id="{5AFD0F62-251C-4717-AAF1-11A9A181971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0556"/>
          <a:stretch/>
        </p:blipFill>
        <p:spPr bwMode="auto">
          <a:xfrm>
            <a:off x="20" y="10"/>
            <a:ext cx="12191980" cy="457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6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A6F58-105B-4937-A5C2-44E7DB472664}"/>
              </a:ext>
            </a:extLst>
          </p:cNvPr>
          <p:cNvSpPr>
            <a:spLocks noGrp="1"/>
          </p:cNvSpPr>
          <p:nvPr>
            <p:ph type="title"/>
          </p:nvPr>
        </p:nvSpPr>
        <p:spPr>
          <a:xfrm>
            <a:off x="643468" y="643467"/>
            <a:ext cx="3415612" cy="5571066"/>
          </a:xfrm>
        </p:spPr>
        <p:txBody>
          <a:bodyPr>
            <a:normAutofit/>
          </a:bodyPr>
          <a:lstStyle/>
          <a:p>
            <a:r>
              <a:rPr lang="en-US" dirty="0">
                <a:solidFill>
                  <a:srgbClr val="FFFFFF"/>
                </a:solidFill>
              </a:rPr>
              <a:t>Image processing using </a:t>
            </a:r>
            <a:r>
              <a:rPr lang="en-US" dirty="0" err="1">
                <a:solidFill>
                  <a:srgbClr val="FFFFFF"/>
                </a:solidFill>
              </a:rPr>
              <a:t>opencv</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717CA40A-1390-490C-AA6C-1036E3947C6C}"/>
              </a:ext>
            </a:extLst>
          </p:cNvPr>
          <p:cNvGraphicFramePr>
            <a:graphicFrameLocks noGrp="1"/>
          </p:cNvGraphicFramePr>
          <p:nvPr>
            <p:ph idx="1"/>
            <p:extLst>
              <p:ext uri="{D42A27DB-BD31-4B8C-83A1-F6EECF244321}">
                <p14:modId xmlns:p14="http://schemas.microsoft.com/office/powerpoint/2010/main" val="1158649136"/>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008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2959-C6A0-4038-BE7F-A92E6B3FD880}"/>
              </a:ext>
            </a:extLst>
          </p:cNvPr>
          <p:cNvSpPr>
            <a:spLocks noGrp="1"/>
          </p:cNvSpPr>
          <p:nvPr>
            <p:ph type="title"/>
          </p:nvPr>
        </p:nvSpPr>
        <p:spPr>
          <a:xfrm>
            <a:off x="1024128" y="585216"/>
            <a:ext cx="9720072" cy="1499616"/>
          </a:xfrm>
        </p:spPr>
        <p:txBody>
          <a:bodyPr>
            <a:normAutofit/>
          </a:bodyPr>
          <a:lstStyle/>
          <a:p>
            <a:r>
              <a:rPr lang="en-US" dirty="0"/>
              <a:t>Image processing using OpenCV</a:t>
            </a:r>
          </a:p>
        </p:txBody>
      </p:sp>
      <p:graphicFrame>
        <p:nvGraphicFramePr>
          <p:cNvPr id="5" name="Content Placeholder 2">
            <a:extLst>
              <a:ext uri="{FF2B5EF4-FFF2-40B4-BE49-F238E27FC236}">
                <a16:creationId xmlns:a16="http://schemas.microsoft.com/office/drawing/2014/main" id="{1A856105-4624-4CFB-B4C3-FD15F1E349FE}"/>
              </a:ext>
            </a:extLst>
          </p:cNvPr>
          <p:cNvGraphicFramePr>
            <a:graphicFrameLocks noGrp="1"/>
          </p:cNvGraphicFramePr>
          <p:nvPr>
            <p:ph idx="1"/>
            <p:extLst>
              <p:ext uri="{D42A27DB-BD31-4B8C-83A1-F6EECF244321}">
                <p14:modId xmlns:p14="http://schemas.microsoft.com/office/powerpoint/2010/main" val="253476698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81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86BE877-8405-42B2-A8E4-BF4224E0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916F3-5270-48BF-8D54-7990F611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0178"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C782F1-ADAD-4EC2-B5D5-EEC36C980BDB}"/>
              </a:ext>
            </a:extLst>
          </p:cNvPr>
          <p:cNvSpPr>
            <a:spLocks noGrp="1"/>
          </p:cNvSpPr>
          <p:nvPr>
            <p:ph type="title"/>
          </p:nvPr>
        </p:nvSpPr>
        <p:spPr>
          <a:xfrm>
            <a:off x="7354454" y="640080"/>
            <a:ext cx="4208656" cy="3034857"/>
          </a:xfrm>
        </p:spPr>
        <p:txBody>
          <a:bodyPr vert="horz" lIns="91440" tIns="45720" rIns="91440" bIns="45720" rtlCol="0" anchor="b">
            <a:normAutofit/>
          </a:bodyPr>
          <a:lstStyle/>
          <a:p>
            <a:r>
              <a:rPr lang="en-US" sz="4400" kern="1200" cap="all" spc="200" baseline="0" dirty="0">
                <a:solidFill>
                  <a:srgbClr val="FFFFFF"/>
                </a:solidFill>
                <a:latin typeface="+mj-lt"/>
                <a:ea typeface="+mj-ea"/>
                <a:cs typeface="+mj-cs"/>
              </a:rPr>
              <a:t>What is Artificial Intelligence</a:t>
            </a:r>
          </a:p>
        </p:txBody>
      </p:sp>
      <p:sp>
        <p:nvSpPr>
          <p:cNvPr id="3" name="Content Placeholder 2">
            <a:extLst>
              <a:ext uri="{FF2B5EF4-FFF2-40B4-BE49-F238E27FC236}">
                <a16:creationId xmlns:a16="http://schemas.microsoft.com/office/drawing/2014/main" id="{B5938D72-E4D7-4707-A5BD-C476EF61A76F}"/>
              </a:ext>
            </a:extLst>
          </p:cNvPr>
          <p:cNvSpPr>
            <a:spLocks noGrp="1"/>
          </p:cNvSpPr>
          <p:nvPr>
            <p:ph idx="1"/>
          </p:nvPr>
        </p:nvSpPr>
        <p:spPr>
          <a:xfrm>
            <a:off x="7359099" y="3849539"/>
            <a:ext cx="4204012" cy="2359417"/>
          </a:xfrm>
        </p:spPr>
        <p:txBody>
          <a:bodyPr vert="horz" lIns="91440" tIns="45720" rIns="91440" bIns="45720" rtlCol="0" anchor="t">
            <a:normAutofit/>
          </a:bodyPr>
          <a:lstStyle/>
          <a:p>
            <a:pPr marL="0" indent="0">
              <a:lnSpc>
                <a:spcPct val="100000"/>
              </a:lnSpc>
              <a:spcBef>
                <a:spcPts val="0"/>
              </a:spcBef>
              <a:buNone/>
            </a:pPr>
            <a:r>
              <a:rPr lang="en-US" sz="2800" b="0" i="0" dirty="0">
                <a:solidFill>
                  <a:srgbClr val="FFFFFF"/>
                </a:solidFill>
                <a:effectLst/>
              </a:rPr>
              <a:t>Building smart machines capable of performing tasks that typically require human intelligence.</a:t>
            </a:r>
            <a:endParaRPr lang="en-US" sz="2800" dirty="0">
              <a:solidFill>
                <a:srgbClr val="FFFFFF"/>
              </a:solidFill>
            </a:endParaRPr>
          </a:p>
        </p:txBody>
      </p:sp>
      <p:pic>
        <p:nvPicPr>
          <p:cNvPr id="7" name="Graphic 6" descr="Head with Gears">
            <a:extLst>
              <a:ext uri="{FF2B5EF4-FFF2-40B4-BE49-F238E27FC236}">
                <a16:creationId xmlns:a16="http://schemas.microsoft.com/office/drawing/2014/main" id="{575A47A2-9873-4FFC-8A10-7379095D9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699753"/>
            <a:ext cx="5459470" cy="5459470"/>
          </a:xfrm>
          <a:prstGeom prst="rect">
            <a:avLst/>
          </a:prstGeom>
        </p:spPr>
      </p:pic>
      <p:cxnSp>
        <p:nvCxnSpPr>
          <p:cNvPr id="22" name="Straight Connector 21">
            <a:extLst>
              <a:ext uri="{FF2B5EF4-FFF2-40B4-BE49-F238E27FC236}">
                <a16:creationId xmlns:a16="http://schemas.microsoft.com/office/drawing/2014/main" id="{F49244C8-BD6D-4309-8235-706CBF26EF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06857"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970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5">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F26F9-08CA-437D-8096-AEEFB57CD8BC}"/>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Finding edges</a:t>
            </a:r>
          </a:p>
        </p:txBody>
      </p:sp>
      <p:cxnSp>
        <p:nvCxnSpPr>
          <p:cNvPr id="26" name="Straight Connector 17">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collage of a person&#10;&#10;Description automatically generated with medium confidence">
            <a:extLst>
              <a:ext uri="{FF2B5EF4-FFF2-40B4-BE49-F238E27FC236}">
                <a16:creationId xmlns:a16="http://schemas.microsoft.com/office/drawing/2014/main" id="{92070EC9-3EE2-4243-93E2-3A66A527EFD4}"/>
              </a:ext>
            </a:extLst>
          </p:cNvPr>
          <p:cNvPicPr>
            <a:picLocks noChangeAspect="1"/>
          </p:cNvPicPr>
          <p:nvPr/>
        </p:nvPicPr>
        <p:blipFill>
          <a:blip r:embed="rId2"/>
          <a:stretch>
            <a:fillRect/>
          </a:stretch>
        </p:blipFill>
        <p:spPr>
          <a:xfrm>
            <a:off x="4654984" y="1196605"/>
            <a:ext cx="6896936" cy="4465765"/>
          </a:xfrm>
          <a:prstGeom prst="rect">
            <a:avLst/>
          </a:prstGeom>
        </p:spPr>
      </p:pic>
    </p:spTree>
    <p:extLst>
      <p:ext uri="{BB962C8B-B14F-4D97-AF65-F5344CB8AC3E}">
        <p14:creationId xmlns:p14="http://schemas.microsoft.com/office/powerpoint/2010/main" val="9761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78434A-D8D0-479F-A97C-6CA00A660112}"/>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Drawing contours</a:t>
            </a:r>
          </a:p>
        </p:txBody>
      </p:sp>
      <p:cxnSp>
        <p:nvCxnSpPr>
          <p:cNvPr id="79" name="Straight Connector 78">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Finding extreme points in contours with OpenCV - PyImageSearch">
            <a:extLst>
              <a:ext uri="{FF2B5EF4-FFF2-40B4-BE49-F238E27FC236}">
                <a16:creationId xmlns:a16="http://schemas.microsoft.com/office/drawing/2014/main" id="{83E6323D-CFC3-4010-B61A-F376799EFA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984" y="1053877"/>
            <a:ext cx="6896936" cy="475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0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0CA5B-6291-4CCD-9AB1-9CC7EA84B3CF}"/>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Masking</a:t>
            </a:r>
          </a:p>
        </p:txBody>
      </p:sp>
      <p:pic>
        <p:nvPicPr>
          <p:cNvPr id="7" name="Picture 6" descr="Graphical user interface&#10;&#10;Description automatically generated">
            <a:extLst>
              <a:ext uri="{FF2B5EF4-FFF2-40B4-BE49-F238E27FC236}">
                <a16:creationId xmlns:a16="http://schemas.microsoft.com/office/drawing/2014/main" id="{7D77018A-38DE-414E-A657-E5AAFD6F6175}"/>
              </a:ext>
            </a:extLst>
          </p:cNvPr>
          <p:cNvPicPr>
            <a:picLocks noChangeAspect="1"/>
          </p:cNvPicPr>
          <p:nvPr/>
        </p:nvPicPr>
        <p:blipFill>
          <a:blip r:embed="rId2"/>
          <a:stretch>
            <a:fillRect/>
          </a:stretch>
        </p:blipFill>
        <p:spPr>
          <a:xfrm>
            <a:off x="634276" y="751192"/>
            <a:ext cx="10917644" cy="3084233"/>
          </a:xfrm>
          <a:prstGeom prst="rect">
            <a:avLst/>
          </a:prstGeom>
        </p:spPr>
      </p:pic>
      <p:cxnSp>
        <p:nvCxnSpPr>
          <p:cNvPr id="22" name="Straight Connector 21">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055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mera lens">
            <a:extLst>
              <a:ext uri="{FF2B5EF4-FFF2-40B4-BE49-F238E27FC236}">
                <a16:creationId xmlns:a16="http://schemas.microsoft.com/office/drawing/2014/main" id="{F6352774-1EA3-4A17-800E-E097B21ACFBD}"/>
              </a:ext>
            </a:extLst>
          </p:cNvPr>
          <p:cNvPicPr>
            <a:picLocks noChangeAspect="1"/>
          </p:cNvPicPr>
          <p:nvPr/>
        </p:nvPicPr>
        <p:blipFill rotWithShape="1">
          <a:blip r:embed="rId2">
            <a:alphaModFix amt="45000"/>
          </a:blip>
          <a:srcRect t="5648" r="-1" b="10060"/>
          <a:stretch/>
        </p:blipFill>
        <p:spPr>
          <a:xfrm>
            <a:off x="20" y="-1"/>
            <a:ext cx="12188932" cy="6858000"/>
          </a:xfrm>
          <a:prstGeom prst="rect">
            <a:avLst/>
          </a:prstGeom>
        </p:spPr>
      </p:pic>
      <p:sp>
        <p:nvSpPr>
          <p:cNvPr id="2" name="Title 1">
            <a:extLst>
              <a:ext uri="{FF2B5EF4-FFF2-40B4-BE49-F238E27FC236}">
                <a16:creationId xmlns:a16="http://schemas.microsoft.com/office/drawing/2014/main" id="{C395B2CD-926B-4CAD-B330-9AF9BDBED075}"/>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demonstrations</a:t>
            </a:r>
          </a:p>
        </p:txBody>
      </p:sp>
      <p:cxnSp>
        <p:nvCxnSpPr>
          <p:cNvPr id="16" name="Straight Connector 15">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1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74E10007-3EB4-4485-A6FA-9A9C37E87259}"/>
              </a:ext>
            </a:extLst>
          </p:cNvPr>
          <p:cNvPicPr>
            <a:picLocks noChangeAspect="1"/>
          </p:cNvPicPr>
          <p:nvPr/>
        </p:nvPicPr>
        <p:blipFill rotWithShape="1">
          <a:blip r:embed="rId2">
            <a:duotone>
              <a:schemeClr val="bg2">
                <a:shade val="45000"/>
                <a:satMod val="135000"/>
              </a:schemeClr>
              <a:prstClr val="white"/>
            </a:duotone>
            <a:alphaModFix amt="35000"/>
            <a:extLst>
              <a:ext uri="{BEBA8EAE-BF5A-486C-A8C5-ECC9F3942E4B}">
                <a14:imgProps xmlns:a14="http://schemas.microsoft.com/office/drawing/2010/main">
                  <a14:imgLayer r:embed="rId3">
                    <a14:imgEffect>
                      <a14:saturation sat="170000"/>
                    </a14:imgEffect>
                  </a14:imgLayer>
                </a14:imgProps>
              </a:ext>
            </a:extLst>
          </a:blip>
          <a:srcRect r="25"/>
          <a:stretch/>
        </p:blipFill>
        <p:spPr>
          <a:xfrm>
            <a:off x="20" y="-1"/>
            <a:ext cx="12188932" cy="6858000"/>
          </a:xfrm>
          <a:prstGeom prst="rect">
            <a:avLst/>
          </a:prstGeom>
        </p:spPr>
      </p:pic>
      <p:sp>
        <p:nvSpPr>
          <p:cNvPr id="2" name="Title 1">
            <a:extLst>
              <a:ext uri="{FF2B5EF4-FFF2-40B4-BE49-F238E27FC236}">
                <a16:creationId xmlns:a16="http://schemas.microsoft.com/office/drawing/2014/main" id="{395FD3AC-D5D8-4899-9001-5BED7B7CD824}"/>
              </a:ext>
            </a:extLst>
          </p:cNvPr>
          <p:cNvSpPr>
            <a:spLocks noGrp="1"/>
          </p:cNvSpPr>
          <p:nvPr>
            <p:ph type="title"/>
          </p:nvPr>
        </p:nvSpPr>
        <p:spPr>
          <a:xfrm>
            <a:off x="4649645" y="643466"/>
            <a:ext cx="3684437" cy="5571066"/>
          </a:xfrm>
        </p:spPr>
        <p:txBody>
          <a:bodyPr>
            <a:normAutofit/>
          </a:bodyPr>
          <a:lstStyle/>
          <a:p>
            <a:pPr algn="r"/>
            <a:r>
              <a:rPr lang="en-US" sz="6000" dirty="0"/>
              <a:t>Thank you</a:t>
            </a:r>
          </a:p>
        </p:txBody>
      </p:sp>
      <p:cxnSp>
        <p:nvCxnSpPr>
          <p:cNvPr id="11"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39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045426A-326D-4262-A31E-8C4D42211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0FF8AE2-DF72-470B-95FB-4B03E732E445}"/>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ctr"/>
            <a:r>
              <a:rPr lang="en-US" spc="200">
                <a:solidFill>
                  <a:srgbClr val="FFFFFF"/>
                </a:solidFill>
              </a:rPr>
              <a:t>rectifier</a:t>
            </a:r>
          </a:p>
        </p:txBody>
      </p:sp>
      <p:sp>
        <p:nvSpPr>
          <p:cNvPr id="3" name="Content Placeholder 2">
            <a:extLst>
              <a:ext uri="{FF2B5EF4-FFF2-40B4-BE49-F238E27FC236}">
                <a16:creationId xmlns:a16="http://schemas.microsoft.com/office/drawing/2014/main" id="{B80C76DC-7600-44BE-AD8C-13FD6482D713}"/>
              </a:ext>
            </a:extLst>
          </p:cNvPr>
          <p:cNvSpPr>
            <a:spLocks noGrp="1"/>
          </p:cNvSpPr>
          <p:nvPr>
            <p:ph idx="1"/>
          </p:nvPr>
        </p:nvSpPr>
        <p:spPr>
          <a:xfrm>
            <a:off x="8610600" y="4960137"/>
            <a:ext cx="3200400" cy="1463040"/>
          </a:xfrm>
        </p:spPr>
        <p:txBody>
          <a:bodyPr vert="horz" lIns="91440" tIns="45720" rIns="91440" bIns="45720" rtlCol="0" anchor="ctr">
            <a:normAutofit/>
          </a:bodyPr>
          <a:lstStyle/>
          <a:p>
            <a:pPr marL="0" indent="0" algn="ctr">
              <a:lnSpc>
                <a:spcPct val="100000"/>
              </a:lnSpc>
              <a:spcBef>
                <a:spcPts val="0"/>
              </a:spcBef>
              <a:buNone/>
            </a:pPr>
            <a:r>
              <a:rPr lang="en-US" sz="1800">
                <a:solidFill>
                  <a:srgbClr val="FFFFFF"/>
                </a:solidFill>
              </a:rPr>
              <a:t>To increase nonlinearity in the network since images by nature have nonlinear elements.</a:t>
            </a:r>
          </a:p>
        </p:txBody>
      </p:sp>
      <p:sp useBgFill="1">
        <p:nvSpPr>
          <p:cNvPr id="22" name="Rectangle 21">
            <a:extLst>
              <a:ext uri="{FF2B5EF4-FFF2-40B4-BE49-F238E27FC236}">
                <a16:creationId xmlns:a16="http://schemas.microsoft.com/office/drawing/2014/main" id="{8BD0C197-6F97-4148-BD9F-3BC50E46A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image of a crowd of people&#10;&#10;Description automatically generated with low confidence">
            <a:extLst>
              <a:ext uri="{FF2B5EF4-FFF2-40B4-BE49-F238E27FC236}">
                <a16:creationId xmlns:a16="http://schemas.microsoft.com/office/drawing/2014/main" id="{F4269BF8-47D2-44D0-A013-44F1C1F64AF1}"/>
              </a:ext>
            </a:extLst>
          </p:cNvPr>
          <p:cNvPicPr>
            <a:picLocks noChangeAspect="1"/>
          </p:cNvPicPr>
          <p:nvPr/>
        </p:nvPicPr>
        <p:blipFill>
          <a:blip r:embed="rId2"/>
          <a:stretch>
            <a:fillRect/>
          </a:stretch>
        </p:blipFill>
        <p:spPr>
          <a:xfrm>
            <a:off x="8162675" y="956290"/>
            <a:ext cx="4152374" cy="2792471"/>
          </a:xfrm>
          <a:prstGeom prst="rect">
            <a:avLst/>
          </a:prstGeom>
        </p:spPr>
      </p:pic>
      <p:cxnSp>
        <p:nvCxnSpPr>
          <p:cNvPr id="24" name="Straight Connector 23">
            <a:extLst>
              <a:ext uri="{FF2B5EF4-FFF2-40B4-BE49-F238E27FC236}">
                <a16:creationId xmlns:a16="http://schemas.microsoft.com/office/drawing/2014/main" id="{6F6FDB19-8C2A-48D0-8728-5987EDF371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2617"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9B89FA-8981-4C79-AEA8-92BBDEB7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469"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4A50A9D-D389-4F3F-8288-C29BDCA1123E}"/>
              </a:ext>
            </a:extLst>
          </p:cNvPr>
          <p:cNvPicPr>
            <a:picLocks noChangeAspect="1"/>
          </p:cNvPicPr>
          <p:nvPr/>
        </p:nvPicPr>
        <p:blipFill>
          <a:blip r:embed="rId3"/>
          <a:stretch>
            <a:fillRect/>
          </a:stretch>
        </p:blipFill>
        <p:spPr>
          <a:xfrm>
            <a:off x="10243" y="956291"/>
            <a:ext cx="3998926" cy="2792471"/>
          </a:xfrm>
          <a:prstGeom prst="rect">
            <a:avLst/>
          </a:prstGeom>
        </p:spPr>
      </p:pic>
      <p:cxnSp>
        <p:nvCxnSpPr>
          <p:cNvPr id="28" name="Straight Connector 27">
            <a:extLst>
              <a:ext uri="{FF2B5EF4-FFF2-40B4-BE49-F238E27FC236}">
                <a16:creationId xmlns:a16="http://schemas.microsoft.com/office/drawing/2014/main" id="{0F5E87B5-6250-4AF5-88E7-E1D9745E7C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F2F94-B850-4868-ADCE-018C52E2BF72}"/>
              </a:ext>
            </a:extLst>
          </p:cNvPr>
          <p:cNvSpPr txBox="1"/>
          <p:nvPr/>
        </p:nvSpPr>
        <p:spPr>
          <a:xfrm>
            <a:off x="457200" y="502024"/>
            <a:ext cx="1981199" cy="369332"/>
          </a:xfrm>
          <a:prstGeom prst="rect">
            <a:avLst/>
          </a:prstGeom>
          <a:noFill/>
        </p:spPr>
        <p:txBody>
          <a:bodyPr wrap="square" rtlCol="0">
            <a:spAutoFit/>
          </a:bodyPr>
          <a:lstStyle/>
          <a:p>
            <a:pPr algn="ctr"/>
            <a:r>
              <a:rPr lang="en-US" dirty="0"/>
              <a:t>ORIGINAL IMAGE</a:t>
            </a:r>
          </a:p>
        </p:txBody>
      </p:sp>
      <p:sp>
        <p:nvSpPr>
          <p:cNvPr id="11" name="TextBox 10">
            <a:extLst>
              <a:ext uri="{FF2B5EF4-FFF2-40B4-BE49-F238E27FC236}">
                <a16:creationId xmlns:a16="http://schemas.microsoft.com/office/drawing/2014/main" id="{D32D5FC6-B53F-47E5-BC4E-44D7828DFAD4}"/>
              </a:ext>
            </a:extLst>
          </p:cNvPr>
          <p:cNvSpPr txBox="1"/>
          <p:nvPr/>
        </p:nvSpPr>
        <p:spPr>
          <a:xfrm>
            <a:off x="4518482" y="384892"/>
            <a:ext cx="3127123" cy="646331"/>
          </a:xfrm>
          <a:prstGeom prst="rect">
            <a:avLst/>
          </a:prstGeom>
          <a:noFill/>
        </p:spPr>
        <p:txBody>
          <a:bodyPr wrap="square" rtlCol="0">
            <a:spAutoFit/>
          </a:bodyPr>
          <a:lstStyle/>
          <a:p>
            <a:pPr algn="ctr"/>
            <a:r>
              <a:rPr lang="en-US" dirty="0"/>
              <a:t>AFTER APPLYING FEATURE DETECTOR</a:t>
            </a:r>
          </a:p>
        </p:txBody>
      </p:sp>
      <p:pic>
        <p:nvPicPr>
          <p:cNvPr id="7" name="Picture 6">
            <a:extLst>
              <a:ext uri="{FF2B5EF4-FFF2-40B4-BE49-F238E27FC236}">
                <a16:creationId xmlns:a16="http://schemas.microsoft.com/office/drawing/2014/main" id="{877B3AAD-293C-4C07-95C1-61B8DFD7B8EE}"/>
              </a:ext>
            </a:extLst>
          </p:cNvPr>
          <p:cNvPicPr>
            <a:picLocks noChangeAspect="1"/>
          </p:cNvPicPr>
          <p:nvPr/>
        </p:nvPicPr>
        <p:blipFill>
          <a:blip r:embed="rId4"/>
          <a:stretch>
            <a:fillRect/>
          </a:stretch>
        </p:blipFill>
        <p:spPr>
          <a:xfrm>
            <a:off x="4111634" y="1032922"/>
            <a:ext cx="3968730" cy="2639205"/>
          </a:xfrm>
          <a:prstGeom prst="rect">
            <a:avLst/>
          </a:prstGeom>
        </p:spPr>
      </p:pic>
      <p:sp>
        <p:nvSpPr>
          <p:cNvPr id="12" name="TextBox 11">
            <a:extLst>
              <a:ext uri="{FF2B5EF4-FFF2-40B4-BE49-F238E27FC236}">
                <a16:creationId xmlns:a16="http://schemas.microsoft.com/office/drawing/2014/main" id="{F2E45055-702D-4A83-8D87-87E66E3C81E4}"/>
              </a:ext>
            </a:extLst>
          </p:cNvPr>
          <p:cNvSpPr txBox="1"/>
          <p:nvPr/>
        </p:nvSpPr>
        <p:spPr>
          <a:xfrm>
            <a:off x="9008166" y="453350"/>
            <a:ext cx="2241177" cy="369332"/>
          </a:xfrm>
          <a:prstGeom prst="rect">
            <a:avLst/>
          </a:prstGeom>
          <a:noFill/>
        </p:spPr>
        <p:txBody>
          <a:bodyPr wrap="square" rtlCol="0">
            <a:spAutoFit/>
          </a:bodyPr>
          <a:lstStyle/>
          <a:p>
            <a:r>
              <a:rPr lang="en-US" dirty="0"/>
              <a:t>AFTER </a:t>
            </a:r>
            <a:r>
              <a:rPr lang="en-US" dirty="0" err="1"/>
              <a:t>ReLU</a:t>
            </a:r>
            <a:r>
              <a:rPr lang="en-US" dirty="0"/>
              <a:t> LAYER</a:t>
            </a:r>
          </a:p>
        </p:txBody>
      </p:sp>
    </p:spTree>
    <p:extLst>
      <p:ext uri="{BB962C8B-B14F-4D97-AF65-F5344CB8AC3E}">
        <p14:creationId xmlns:p14="http://schemas.microsoft.com/office/powerpoint/2010/main" val="1931737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stract background of data">
            <a:extLst>
              <a:ext uri="{FF2B5EF4-FFF2-40B4-BE49-F238E27FC236}">
                <a16:creationId xmlns:a16="http://schemas.microsoft.com/office/drawing/2014/main" id="{7A006FD6-07E1-4301-9689-14C0E8E1779D}"/>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4321DC25-9F56-43F5-BC8D-65D1A3160D09}"/>
              </a:ext>
            </a:extLst>
          </p:cNvPr>
          <p:cNvSpPr>
            <a:spLocks noGrp="1"/>
          </p:cNvSpPr>
          <p:nvPr>
            <p:ph type="title"/>
          </p:nvPr>
        </p:nvSpPr>
        <p:spPr>
          <a:xfrm>
            <a:off x="204828" y="868639"/>
            <a:ext cx="3313164" cy="4726276"/>
          </a:xfrm>
        </p:spPr>
        <p:txBody>
          <a:bodyPr>
            <a:normAutofit/>
          </a:bodyPr>
          <a:lstStyle/>
          <a:p>
            <a:pPr algn="r"/>
            <a:r>
              <a:rPr lang="en-US" sz="4000" dirty="0">
                <a:solidFill>
                  <a:srgbClr val="FFFFFF"/>
                </a:solidFill>
              </a:rPr>
              <a:t>How do computers learn?</a:t>
            </a:r>
          </a:p>
        </p:txBody>
      </p:sp>
      <p:sp>
        <p:nvSpPr>
          <p:cNvPr id="3" name="Content Placeholder 2">
            <a:extLst>
              <a:ext uri="{FF2B5EF4-FFF2-40B4-BE49-F238E27FC236}">
                <a16:creationId xmlns:a16="http://schemas.microsoft.com/office/drawing/2014/main" id="{1922EC94-FD53-4871-BF6C-43D4801BFC82}"/>
              </a:ext>
            </a:extLst>
          </p:cNvPr>
          <p:cNvSpPr>
            <a:spLocks noGrp="1"/>
          </p:cNvSpPr>
          <p:nvPr>
            <p:ph idx="1"/>
          </p:nvPr>
        </p:nvSpPr>
        <p:spPr>
          <a:xfrm>
            <a:off x="4800586" y="1065863"/>
            <a:ext cx="7391414" cy="4726276"/>
          </a:xfrm>
        </p:spPr>
        <p:txBody>
          <a:bodyPr anchor="ctr">
            <a:normAutofit/>
          </a:bodyPr>
          <a:lstStyle/>
          <a:p>
            <a:r>
              <a:rPr lang="en-US" dirty="0">
                <a:solidFill>
                  <a:srgbClr val="FFFFFF"/>
                </a:solidFill>
              </a:rPr>
              <a:t>A machine "learns" by searching for patterns in huge amounts of data, and when it finds one, it modifies the program to reflect the "truth" of what it discovered.</a:t>
            </a:r>
          </a:p>
          <a:p>
            <a:r>
              <a:rPr lang="en-US" dirty="0">
                <a:solidFill>
                  <a:srgbClr val="FFFFFF"/>
                </a:solidFill>
              </a:rPr>
              <a:t>The more data the computer is exposed to, the "smarter" it becomes.</a:t>
            </a:r>
          </a:p>
          <a:p>
            <a:r>
              <a:rPr lang="en-US" dirty="0">
                <a:solidFill>
                  <a:srgbClr val="FFFFFF"/>
                </a:solidFill>
              </a:rPr>
              <a:t>When it notices enough patterns, it starts making predictions.</a:t>
            </a:r>
          </a:p>
          <a:p>
            <a:r>
              <a:rPr lang="en-US" dirty="0">
                <a:solidFill>
                  <a:srgbClr val="FFFFFF"/>
                </a:solidFill>
              </a:rPr>
              <a:t>This field is called </a:t>
            </a:r>
            <a:r>
              <a:rPr lang="en-US" b="1" u="sng" dirty="0">
                <a:solidFill>
                  <a:srgbClr val="FFFFFF"/>
                </a:solidFill>
              </a:rPr>
              <a:t>Machine Learning</a:t>
            </a:r>
          </a:p>
        </p:txBody>
      </p:sp>
    </p:spTree>
    <p:extLst>
      <p:ext uri="{BB962C8B-B14F-4D97-AF65-F5344CB8AC3E}">
        <p14:creationId xmlns:p14="http://schemas.microsoft.com/office/powerpoint/2010/main" val="2760582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7D939C-C788-4289-9445-EFA436F53D85}"/>
              </a:ext>
            </a:extLst>
          </p:cNvPr>
          <p:cNvSpPr>
            <a:spLocks noGrp="1"/>
          </p:cNvSpPr>
          <p:nvPr>
            <p:ph type="title"/>
          </p:nvPr>
        </p:nvSpPr>
        <p:spPr>
          <a:xfrm>
            <a:off x="643468" y="643467"/>
            <a:ext cx="3415612" cy="5571066"/>
          </a:xfrm>
        </p:spPr>
        <p:txBody>
          <a:bodyPr>
            <a:normAutofit/>
          </a:bodyPr>
          <a:lstStyle/>
          <a:p>
            <a:r>
              <a:rPr lang="en-US">
                <a:solidFill>
                  <a:srgbClr val="FFFFFF"/>
                </a:solidFill>
              </a:rPr>
              <a:t>Types of learning</a:t>
            </a:r>
          </a:p>
        </p:txBody>
      </p:sp>
      <p:graphicFrame>
        <p:nvGraphicFramePr>
          <p:cNvPr id="5" name="Content Placeholder 2">
            <a:extLst>
              <a:ext uri="{FF2B5EF4-FFF2-40B4-BE49-F238E27FC236}">
                <a16:creationId xmlns:a16="http://schemas.microsoft.com/office/drawing/2014/main" id="{4C3620B7-CAD1-4A0C-A2EB-5D0F0D6B4952}"/>
              </a:ext>
            </a:extLst>
          </p:cNvPr>
          <p:cNvGraphicFramePr>
            <a:graphicFrameLocks noGrp="1"/>
          </p:cNvGraphicFramePr>
          <p:nvPr>
            <p:ph idx="1"/>
            <p:extLst>
              <p:ext uri="{D42A27DB-BD31-4B8C-83A1-F6EECF244321}">
                <p14:modId xmlns:p14="http://schemas.microsoft.com/office/powerpoint/2010/main" val="330634440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96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69DBA0-77A2-4E7C-8EAE-C975B945B5F8}"/>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Supervised Learning</a:t>
            </a:r>
          </a:p>
        </p:txBody>
      </p:sp>
      <p:sp>
        <p:nvSpPr>
          <p:cNvPr id="3" name="Content Placeholder 2">
            <a:extLst>
              <a:ext uri="{FF2B5EF4-FFF2-40B4-BE49-F238E27FC236}">
                <a16:creationId xmlns:a16="http://schemas.microsoft.com/office/drawing/2014/main" id="{FD2B9CEE-3F67-4C3D-8A70-1ADC1159E95F}"/>
              </a:ext>
            </a:extLst>
          </p:cNvPr>
          <p:cNvSpPr>
            <a:spLocks noGrp="1"/>
          </p:cNvSpPr>
          <p:nvPr>
            <p:ph idx="1"/>
          </p:nvPr>
        </p:nvSpPr>
        <p:spPr>
          <a:xfrm>
            <a:off x="4699818" y="640080"/>
            <a:ext cx="7172138" cy="3745107"/>
          </a:xfrm>
        </p:spPr>
        <p:txBody>
          <a:bodyPr>
            <a:normAutofit/>
          </a:bodyPr>
          <a:lstStyle/>
          <a:p>
            <a:r>
              <a:rPr lang="en-US" sz="2800" b="0" i="0" u="none" strike="noStrike" baseline="0" dirty="0">
                <a:latin typeface="+mj-lt"/>
              </a:rPr>
              <a:t>In</a:t>
            </a:r>
            <a:r>
              <a:rPr lang="en-US" sz="2800" b="0" i="0" u="none" strike="noStrike" baseline="0" dirty="0">
                <a:latin typeface="MinionPro-Regular" panose="02040503050306020203" pitchFamily="18" charset="0"/>
              </a:rPr>
              <a:t> </a:t>
            </a:r>
            <a:r>
              <a:rPr lang="en-US" sz="2800" b="0" i="1" u="none" strike="noStrike" baseline="0" dirty="0">
                <a:latin typeface="MinionPro-It" panose="02040503050306090203" pitchFamily="18" charset="0"/>
              </a:rPr>
              <a:t>supervised learning</a:t>
            </a:r>
            <a:r>
              <a:rPr lang="en-US" sz="2800" b="0" i="0" u="none" strike="noStrike" baseline="0" dirty="0">
                <a:latin typeface="MinionPro-Regular" panose="02040503050306020203" pitchFamily="18" charset="0"/>
              </a:rPr>
              <a:t>, </a:t>
            </a:r>
            <a:r>
              <a:rPr lang="en-US" sz="2800" b="0" i="0" u="none" strike="noStrike" baseline="0" dirty="0">
                <a:latin typeface="+mj-lt"/>
              </a:rPr>
              <a:t>the training data you feed to the algorithm includes the desired solutions, called </a:t>
            </a:r>
            <a:r>
              <a:rPr lang="en-US" sz="2800" b="0" i="1" u="none" strike="noStrike" baseline="0" dirty="0">
                <a:latin typeface="+mj-lt"/>
              </a:rPr>
              <a:t>labels</a:t>
            </a:r>
          </a:p>
          <a:p>
            <a:r>
              <a:rPr lang="en-US" sz="2800" dirty="0">
                <a:latin typeface="+mj-lt"/>
              </a:rPr>
              <a:t>Supervised learning algorithms</a:t>
            </a:r>
            <a:r>
              <a:rPr lang="en-US" sz="2800" i="1" dirty="0">
                <a:latin typeface="+mj-lt"/>
              </a:rPr>
              <a:t>: </a:t>
            </a:r>
            <a:r>
              <a:rPr lang="en-US" sz="2800" i="1" dirty="0">
                <a:latin typeface="MinionPro-It" panose="02040503050306090203" pitchFamily="18" charset="0"/>
              </a:rPr>
              <a:t>Linear Regression,</a:t>
            </a:r>
          </a:p>
          <a:p>
            <a:pPr marL="0" indent="0">
              <a:buNone/>
            </a:pPr>
            <a:r>
              <a:rPr lang="en-US" sz="2800" i="1" dirty="0">
                <a:latin typeface="MinionPro-It" panose="02040503050306090203" pitchFamily="18" charset="0"/>
              </a:rPr>
              <a:t> k-Nearest Neighbors, Neural Networks</a:t>
            </a:r>
            <a:endParaRPr lang="en-US" sz="2800" b="0" i="1" u="none" strike="noStrike" baseline="0" dirty="0">
              <a:latin typeface="MinionPro-It" panose="02040503050306090203" pitchFamily="18" charset="0"/>
            </a:endParaRPr>
          </a:p>
          <a:p>
            <a:endParaRPr lang="en-US" sz="2800" dirty="0"/>
          </a:p>
        </p:txBody>
      </p:sp>
      <p:pic>
        <p:nvPicPr>
          <p:cNvPr id="7" name="Picture 6">
            <a:extLst>
              <a:ext uri="{FF2B5EF4-FFF2-40B4-BE49-F238E27FC236}">
                <a16:creationId xmlns:a16="http://schemas.microsoft.com/office/drawing/2014/main" id="{16375B3C-699F-4F33-9C93-6CE7BC7CAD6E}"/>
              </a:ext>
            </a:extLst>
          </p:cNvPr>
          <p:cNvPicPr>
            <a:picLocks noChangeAspect="1"/>
          </p:cNvPicPr>
          <p:nvPr/>
        </p:nvPicPr>
        <p:blipFill>
          <a:blip r:embed="rId2"/>
          <a:stretch>
            <a:fillRect/>
          </a:stretch>
        </p:blipFill>
        <p:spPr>
          <a:xfrm>
            <a:off x="4404635" y="2971800"/>
            <a:ext cx="7477326" cy="2486211"/>
          </a:xfrm>
          <a:prstGeom prst="rect">
            <a:avLst/>
          </a:prstGeom>
        </p:spPr>
      </p:pic>
    </p:spTree>
    <p:extLst>
      <p:ext uri="{BB962C8B-B14F-4D97-AF65-F5344CB8AC3E}">
        <p14:creationId xmlns:p14="http://schemas.microsoft.com/office/powerpoint/2010/main" val="928806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69DBA0-77A2-4E7C-8EAE-C975B945B5F8}"/>
              </a:ext>
            </a:extLst>
          </p:cNvPr>
          <p:cNvSpPr>
            <a:spLocks noGrp="1"/>
          </p:cNvSpPr>
          <p:nvPr>
            <p:ph type="title"/>
          </p:nvPr>
        </p:nvSpPr>
        <p:spPr>
          <a:xfrm>
            <a:off x="310039" y="640080"/>
            <a:ext cx="3429855" cy="5613236"/>
          </a:xfrm>
        </p:spPr>
        <p:txBody>
          <a:bodyPr anchor="ctr">
            <a:normAutofit/>
          </a:bodyPr>
          <a:lstStyle/>
          <a:p>
            <a:r>
              <a:rPr lang="en-US" dirty="0">
                <a:solidFill>
                  <a:srgbClr val="FFFFFF"/>
                </a:solidFill>
              </a:rPr>
              <a:t>Unsupervised Learning</a:t>
            </a:r>
          </a:p>
        </p:txBody>
      </p:sp>
      <p:sp>
        <p:nvSpPr>
          <p:cNvPr id="3" name="Content Placeholder 2">
            <a:extLst>
              <a:ext uri="{FF2B5EF4-FFF2-40B4-BE49-F238E27FC236}">
                <a16:creationId xmlns:a16="http://schemas.microsoft.com/office/drawing/2014/main" id="{FD2B9CEE-3F67-4C3D-8A70-1ADC1159E95F}"/>
              </a:ext>
            </a:extLst>
          </p:cNvPr>
          <p:cNvSpPr>
            <a:spLocks noGrp="1"/>
          </p:cNvSpPr>
          <p:nvPr>
            <p:ph idx="1"/>
          </p:nvPr>
        </p:nvSpPr>
        <p:spPr>
          <a:xfrm>
            <a:off x="4699818" y="640080"/>
            <a:ext cx="7172138" cy="3745107"/>
          </a:xfrm>
        </p:spPr>
        <p:txBody>
          <a:bodyPr>
            <a:normAutofit/>
          </a:bodyPr>
          <a:lstStyle/>
          <a:p>
            <a:r>
              <a:rPr lang="en-US" sz="3200" b="0" i="0" u="none" strike="noStrike" baseline="0" dirty="0">
                <a:latin typeface="+mj-lt"/>
              </a:rPr>
              <a:t>In</a:t>
            </a:r>
            <a:r>
              <a:rPr lang="en-US" sz="3200" b="0" i="0" u="none" strike="noStrike" baseline="0" dirty="0">
                <a:latin typeface="MinionPro-Regular" panose="02040503050306020203" pitchFamily="18" charset="0"/>
              </a:rPr>
              <a:t> </a:t>
            </a:r>
            <a:r>
              <a:rPr lang="en-US" sz="3200" b="0" i="1" u="none" strike="noStrike" baseline="0" dirty="0">
                <a:latin typeface="MinionPro-It" panose="02040503050306090203" pitchFamily="18" charset="0"/>
              </a:rPr>
              <a:t>unsupervised learning</a:t>
            </a:r>
            <a:r>
              <a:rPr lang="en-US" sz="3200" dirty="0">
                <a:latin typeface="MinionPro-Regular" panose="02040503050306020203" pitchFamily="18" charset="0"/>
              </a:rPr>
              <a:t> </a:t>
            </a:r>
            <a:r>
              <a:rPr lang="en-US" sz="3200" b="0" i="0" u="none" strike="noStrike" baseline="0" dirty="0">
                <a:latin typeface="+mj-lt"/>
              </a:rPr>
              <a:t>the training data is unlabeled the system tries to learn without a teacher.</a:t>
            </a:r>
          </a:p>
          <a:p>
            <a:r>
              <a:rPr lang="en-US" sz="3200" dirty="0">
                <a:latin typeface="+mj-lt"/>
              </a:rPr>
              <a:t>Supervised learning algorithms</a:t>
            </a:r>
            <a:r>
              <a:rPr lang="en-US" sz="3200" i="1" dirty="0">
                <a:latin typeface="+mj-lt"/>
              </a:rPr>
              <a:t>:</a:t>
            </a:r>
            <a:r>
              <a:rPr lang="en-US" sz="3200" i="1" dirty="0">
                <a:latin typeface="MinionPro-It" panose="02040503050306090203" pitchFamily="18" charset="0"/>
              </a:rPr>
              <a:t> Clustering; Neural Networks</a:t>
            </a:r>
            <a:endParaRPr lang="en-US" sz="3200" b="0" i="1" u="none" strike="noStrike" baseline="0" dirty="0">
              <a:latin typeface="MinionPro-It" panose="02040503050306090203" pitchFamily="18" charset="0"/>
            </a:endParaRPr>
          </a:p>
          <a:p>
            <a:endParaRPr lang="en-US" sz="3200" b="0" i="0" u="none" strike="noStrike" baseline="0" dirty="0">
              <a:latin typeface="+mj-lt"/>
            </a:endParaRPr>
          </a:p>
          <a:p>
            <a:endParaRPr lang="en-US" sz="3200" dirty="0">
              <a:latin typeface="+mj-lt"/>
            </a:endParaRPr>
          </a:p>
        </p:txBody>
      </p:sp>
      <p:pic>
        <p:nvPicPr>
          <p:cNvPr id="5" name="Picture 4">
            <a:extLst>
              <a:ext uri="{FF2B5EF4-FFF2-40B4-BE49-F238E27FC236}">
                <a16:creationId xmlns:a16="http://schemas.microsoft.com/office/drawing/2014/main" id="{0B247031-38DC-4936-9062-66B222C00375}"/>
              </a:ext>
            </a:extLst>
          </p:cNvPr>
          <p:cNvPicPr>
            <a:picLocks noChangeAspect="1"/>
          </p:cNvPicPr>
          <p:nvPr/>
        </p:nvPicPr>
        <p:blipFill>
          <a:blip r:embed="rId2"/>
          <a:stretch>
            <a:fillRect/>
          </a:stretch>
        </p:blipFill>
        <p:spPr>
          <a:xfrm>
            <a:off x="4590596" y="2816696"/>
            <a:ext cx="7390581" cy="3436620"/>
          </a:xfrm>
          <a:prstGeom prst="rect">
            <a:avLst/>
          </a:prstGeom>
        </p:spPr>
      </p:pic>
    </p:spTree>
    <p:extLst>
      <p:ext uri="{BB962C8B-B14F-4D97-AF65-F5344CB8AC3E}">
        <p14:creationId xmlns:p14="http://schemas.microsoft.com/office/powerpoint/2010/main" val="486134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69DBA0-77A2-4E7C-8EAE-C975B945B5F8}"/>
              </a:ext>
            </a:extLst>
          </p:cNvPr>
          <p:cNvSpPr>
            <a:spLocks noGrp="1"/>
          </p:cNvSpPr>
          <p:nvPr>
            <p:ph type="title"/>
          </p:nvPr>
        </p:nvSpPr>
        <p:spPr>
          <a:xfrm>
            <a:off x="310039" y="640080"/>
            <a:ext cx="3429855" cy="5613236"/>
          </a:xfrm>
        </p:spPr>
        <p:txBody>
          <a:bodyPr anchor="ctr">
            <a:normAutofit/>
          </a:bodyPr>
          <a:lstStyle/>
          <a:p>
            <a:r>
              <a:rPr lang="en-US" dirty="0">
                <a:solidFill>
                  <a:srgbClr val="FFFFFF"/>
                </a:solidFill>
              </a:rPr>
              <a:t>reinforcement Learning</a:t>
            </a:r>
          </a:p>
        </p:txBody>
      </p:sp>
      <p:pic>
        <p:nvPicPr>
          <p:cNvPr id="8" name="Picture 7">
            <a:extLst>
              <a:ext uri="{FF2B5EF4-FFF2-40B4-BE49-F238E27FC236}">
                <a16:creationId xmlns:a16="http://schemas.microsoft.com/office/drawing/2014/main" id="{C09AE771-25C5-42D1-810D-71540CF10A90}"/>
              </a:ext>
            </a:extLst>
          </p:cNvPr>
          <p:cNvPicPr>
            <a:picLocks noChangeAspect="1"/>
          </p:cNvPicPr>
          <p:nvPr/>
        </p:nvPicPr>
        <p:blipFill>
          <a:blip r:embed="rId2"/>
          <a:stretch>
            <a:fillRect/>
          </a:stretch>
        </p:blipFill>
        <p:spPr>
          <a:xfrm>
            <a:off x="4146128" y="713483"/>
            <a:ext cx="7971877" cy="5466430"/>
          </a:xfrm>
          <a:prstGeom prst="rect">
            <a:avLst/>
          </a:prstGeom>
        </p:spPr>
      </p:pic>
    </p:spTree>
    <p:extLst>
      <p:ext uri="{BB962C8B-B14F-4D97-AF65-F5344CB8AC3E}">
        <p14:creationId xmlns:p14="http://schemas.microsoft.com/office/powerpoint/2010/main" val="84604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A584-24B7-4905-8A53-844EDFD87F0E}"/>
              </a:ext>
            </a:extLst>
          </p:cNvPr>
          <p:cNvSpPr>
            <a:spLocks noGrp="1"/>
          </p:cNvSpPr>
          <p:nvPr>
            <p:ph type="title"/>
          </p:nvPr>
        </p:nvSpPr>
        <p:spPr>
          <a:xfrm>
            <a:off x="4965430" y="629268"/>
            <a:ext cx="6586491" cy="1286160"/>
          </a:xfrm>
        </p:spPr>
        <p:txBody>
          <a:bodyPr anchor="b">
            <a:normAutofit/>
          </a:bodyPr>
          <a:lstStyle/>
          <a:p>
            <a:r>
              <a:rPr lang="en-US" dirty="0"/>
              <a:t>What are Neural Networks</a:t>
            </a:r>
          </a:p>
        </p:txBody>
      </p:sp>
      <p:graphicFrame>
        <p:nvGraphicFramePr>
          <p:cNvPr id="11" name="Content Placeholder 2">
            <a:extLst>
              <a:ext uri="{FF2B5EF4-FFF2-40B4-BE49-F238E27FC236}">
                <a16:creationId xmlns:a16="http://schemas.microsoft.com/office/drawing/2014/main" id="{1D41FB41-4B51-4A55-81A6-415B0EE490E4}"/>
              </a:ext>
            </a:extLst>
          </p:cNvPr>
          <p:cNvGraphicFramePr>
            <a:graphicFrameLocks noGrp="1"/>
          </p:cNvGraphicFramePr>
          <p:nvPr>
            <p:ph idx="1"/>
            <p:extLst>
              <p:ext uri="{D42A27DB-BD31-4B8C-83A1-F6EECF244321}">
                <p14:modId xmlns:p14="http://schemas.microsoft.com/office/powerpoint/2010/main" val="2757822541"/>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bstract background of mesh on pink">
            <a:extLst>
              <a:ext uri="{FF2B5EF4-FFF2-40B4-BE49-F238E27FC236}">
                <a16:creationId xmlns:a16="http://schemas.microsoft.com/office/drawing/2014/main" id="{4DD1E008-81DE-4CE8-A544-E30253412C50}"/>
              </a:ext>
            </a:extLst>
          </p:cNvPr>
          <p:cNvPicPr>
            <a:picLocks noChangeAspect="1"/>
          </p:cNvPicPr>
          <p:nvPr/>
        </p:nvPicPr>
        <p:blipFill rotWithShape="1">
          <a:blip r:embed="rId7"/>
          <a:srcRect l="33776" r="21104" b="-1"/>
          <a:stretch/>
        </p:blipFill>
        <p:spPr>
          <a:xfrm>
            <a:off x="20" y="10"/>
            <a:ext cx="4635571" cy="6857990"/>
          </a:xfrm>
          <a:prstGeom prst="rect">
            <a:avLst/>
          </a:prstGeom>
          <a:effectLst/>
        </p:spPr>
      </p:pic>
    </p:spTree>
    <p:extLst>
      <p:ext uri="{BB962C8B-B14F-4D97-AF65-F5344CB8AC3E}">
        <p14:creationId xmlns:p14="http://schemas.microsoft.com/office/powerpoint/2010/main" val="1053293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902</Words>
  <Application>Microsoft Office PowerPoint</Application>
  <PresentationFormat>Widescreen</PresentationFormat>
  <Paragraphs>103</Paragraphs>
  <Slides>35</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MinionPro-It</vt:lpstr>
      <vt:lpstr>MinionPro-Regular</vt:lpstr>
      <vt:lpstr>Tw Cen MT</vt:lpstr>
      <vt:lpstr>Tw Cen MT Condensed</vt:lpstr>
      <vt:lpstr>Wingdings 3</vt:lpstr>
      <vt:lpstr>Integral</vt:lpstr>
      <vt:lpstr>Artificial Intelligence and Computer Vision</vt:lpstr>
      <vt:lpstr>contents</vt:lpstr>
      <vt:lpstr>What is Artificial Intelligence</vt:lpstr>
      <vt:lpstr>How do computers learn?</vt:lpstr>
      <vt:lpstr>Types of learning</vt:lpstr>
      <vt:lpstr>Supervised Learning</vt:lpstr>
      <vt:lpstr>Unsupervised Learning</vt:lpstr>
      <vt:lpstr>reinforcement Learning</vt:lpstr>
      <vt:lpstr>What are Neural Networks</vt:lpstr>
      <vt:lpstr>How it Works</vt:lpstr>
      <vt:lpstr>PowerPoint Presentation</vt:lpstr>
      <vt:lpstr>Activation Functions</vt:lpstr>
      <vt:lpstr>PowerPoint Presentation</vt:lpstr>
      <vt:lpstr>Backpropagation, loss function and optimizer</vt:lpstr>
      <vt:lpstr>Convolutional neural networks</vt:lpstr>
      <vt:lpstr>Input image</vt:lpstr>
      <vt:lpstr>Convolutional layers</vt:lpstr>
      <vt:lpstr>pooling</vt:lpstr>
      <vt:lpstr>PowerPoint Presentation</vt:lpstr>
      <vt:lpstr>flattening</vt:lpstr>
      <vt:lpstr>Full connection</vt:lpstr>
      <vt:lpstr>PowerPoint Presentation</vt:lpstr>
      <vt:lpstr>Programming Language: python</vt:lpstr>
      <vt:lpstr>Python libraries for machine learning</vt:lpstr>
      <vt:lpstr>Python libraries for machine learning</vt:lpstr>
      <vt:lpstr>Python libraries for machine learning</vt:lpstr>
      <vt:lpstr>What is Computer Vision</vt:lpstr>
      <vt:lpstr>Image processing using opencv</vt:lpstr>
      <vt:lpstr>Image processing using OpenCV</vt:lpstr>
      <vt:lpstr>Finding edges</vt:lpstr>
      <vt:lpstr>Drawing contours</vt:lpstr>
      <vt:lpstr>Masking</vt:lpstr>
      <vt:lpstr>demonstrations</vt:lpstr>
      <vt:lpstr>Thank you</vt:lpstr>
      <vt:lpstr>rectifier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in Computer Vision</dc:title>
  <dc:creator>Patrick Nohra</dc:creator>
  <cp:lastModifiedBy>Patrick Nohra</cp:lastModifiedBy>
  <cp:revision>51</cp:revision>
  <dcterms:created xsi:type="dcterms:W3CDTF">2021-07-02T13:31:48Z</dcterms:created>
  <dcterms:modified xsi:type="dcterms:W3CDTF">2021-07-08T12:48:46Z</dcterms:modified>
</cp:coreProperties>
</file>